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51117500" cy="29756100"/>
  <p:notesSz cx="6858000" cy="9144000"/>
  <p:embeddedFontLst>
    <p:embeddedFont>
      <p:font typeface="ZoojaPro" charset="1" panose="00000000000000000000"/>
      <p:regular r:id="rId13"/>
    </p:embeddedFont>
    <p:embeddedFont>
      <p:font typeface="Montserrat Ultra-Bold" charset="1" panose="00000900000000000000"/>
      <p:regular r:id="rId14"/>
    </p:embeddedFont>
    <p:embeddedFont>
      <p:font typeface="Montserrat" charset="1" panose="00000500000000000000"/>
      <p:regular r:id="rId15"/>
    </p:embeddedFont>
    <p:embeddedFont>
      <p:font typeface="Montserrat Bold" charset="1" panose="00000800000000000000"/>
      <p:regular r:id="rId16"/>
    </p:embeddedFont>
    <p:embeddedFont>
      <p:font typeface="Montserrat Semi-Bold" charset="1" panose="00000700000000000000"/>
      <p:regular r:id="rId17"/>
    </p:embeddedFont>
    <p:embeddedFont>
      <p:font typeface="Montserrat Alternates" charset="1" panose="000008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1.jpeg" Type="http://schemas.openxmlformats.org/officeDocument/2006/relationships/image"/><Relationship Id="rId5"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4.png" Type="http://schemas.openxmlformats.org/officeDocument/2006/relationships/image"/><Relationship Id="rId6"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2.pn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11" Target="../media/image26.png" Type="http://schemas.openxmlformats.org/officeDocument/2006/relationships/image"/><Relationship Id="rId12" Target="../media/image27.svg" Type="http://schemas.openxmlformats.org/officeDocument/2006/relationships/image"/><Relationship Id="rId13" Target="https://www.instagram.com/willowfoundation/" TargetMode="External" Type="http://schemas.openxmlformats.org/officeDocument/2006/relationships/hyperlink"/><Relationship Id="rId14" Target="https://www.tiktok.com/@willow_foundation" TargetMode="External" Type="http://schemas.openxmlformats.org/officeDocument/2006/relationships/hyperlink"/><Relationship Id="rId15" Target="https://x.com/Willow_Fdn" TargetMode="External" Type="http://schemas.openxmlformats.org/officeDocument/2006/relationships/hyperlink"/><Relationship Id="rId16" Target="https://www.facebook.com/willowfoundation" TargetMode="External" Type="http://schemas.openxmlformats.org/officeDocument/2006/relationships/hyperlink"/><Relationship Id="rId17" Target="https://www.linkedin.com/feed/" TargetMode="External" Type="http://schemas.openxmlformats.org/officeDocument/2006/relationships/hyperlink"/><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28.png" Type="http://schemas.openxmlformats.org/officeDocument/2006/relationships/image"/><Relationship Id="rId6" Target="mailto:robson.oreardon@willowfoundation.org.uk"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82C83">
                <a:alpha val="100000"/>
              </a:srgbClr>
            </a:gs>
            <a:gs pos="50000">
              <a:srgbClr val="D85DEC">
                <a:alpha val="100000"/>
              </a:srgbClr>
            </a:gs>
            <a:gs pos="100000">
              <a:srgbClr val="FFFFFF">
                <a:alpha val="100000"/>
              </a:srgbClr>
            </a:gs>
          </a:gsLst>
          <a:lin ang="5400000"/>
        </a:gradFill>
      </p:bgPr>
    </p:bg>
    <p:spTree>
      <p:nvGrpSpPr>
        <p:cNvPr id="1" name=""/>
        <p:cNvGrpSpPr/>
        <p:nvPr/>
      </p:nvGrpSpPr>
      <p:grpSpPr>
        <a:xfrm>
          <a:off x="0" y="0"/>
          <a:ext cx="0" cy="0"/>
          <a:chOff x="0" y="0"/>
          <a:chExt cx="0" cy="0"/>
        </a:xfrm>
      </p:grpSpPr>
      <p:grpSp>
        <p:nvGrpSpPr>
          <p:cNvPr name="Group 2" id="2"/>
          <p:cNvGrpSpPr/>
          <p:nvPr/>
        </p:nvGrpSpPr>
        <p:grpSpPr>
          <a:xfrm rot="0">
            <a:off x="0" y="-36067"/>
            <a:ext cx="52863052" cy="7960980"/>
            <a:chOff x="0" y="0"/>
            <a:chExt cx="4980759" cy="750084"/>
          </a:xfrm>
        </p:grpSpPr>
        <p:sp>
          <p:nvSpPr>
            <p:cNvPr name="Freeform 3" id="3"/>
            <p:cNvSpPr/>
            <p:nvPr/>
          </p:nvSpPr>
          <p:spPr>
            <a:xfrm flipH="false" flipV="false" rot="0">
              <a:off x="0" y="0"/>
              <a:ext cx="4980760" cy="750084"/>
            </a:xfrm>
            <a:custGeom>
              <a:avLst/>
              <a:gdLst/>
              <a:ahLst/>
              <a:cxnLst/>
              <a:rect r="r" b="b" t="t" l="l"/>
              <a:pathLst>
                <a:path h="750084" w="4980760">
                  <a:moveTo>
                    <a:pt x="0" y="0"/>
                  </a:moveTo>
                  <a:lnTo>
                    <a:pt x="4980760" y="0"/>
                  </a:lnTo>
                  <a:lnTo>
                    <a:pt x="4980760" y="750084"/>
                  </a:lnTo>
                  <a:lnTo>
                    <a:pt x="0" y="750084"/>
                  </a:lnTo>
                  <a:close/>
                </a:path>
              </a:pathLst>
            </a:custGeom>
            <a:solidFill>
              <a:srgbClr val="FFFFFF"/>
            </a:solidFill>
          </p:spPr>
        </p:sp>
        <p:sp>
          <p:nvSpPr>
            <p:cNvPr name="TextBox 4" id="4"/>
            <p:cNvSpPr txBox="true"/>
            <p:nvPr/>
          </p:nvSpPr>
          <p:spPr>
            <a:xfrm>
              <a:off x="0" y="-114300"/>
              <a:ext cx="4980759" cy="864384"/>
            </a:xfrm>
            <a:prstGeom prst="rect">
              <a:avLst/>
            </a:prstGeom>
          </p:spPr>
          <p:txBody>
            <a:bodyPr anchor="ctr" rtlCol="false" tIns="50800" lIns="50800" bIns="50800" rIns="50800"/>
            <a:lstStyle/>
            <a:p>
              <a:pPr algn="ctr">
                <a:lnSpc>
                  <a:spcPts val="8281"/>
                </a:lnSpc>
              </a:pPr>
            </a:p>
          </p:txBody>
        </p:sp>
      </p:grpSp>
      <p:sp>
        <p:nvSpPr>
          <p:cNvPr name="Freeform 5" id="5"/>
          <p:cNvSpPr/>
          <p:nvPr/>
        </p:nvSpPr>
        <p:spPr>
          <a:xfrm flipH="false" flipV="true" rot="-75928">
            <a:off x="-5317049" y="1768512"/>
            <a:ext cx="62677050" cy="28160810"/>
          </a:xfrm>
          <a:custGeom>
            <a:avLst/>
            <a:gdLst/>
            <a:ahLst/>
            <a:cxnLst/>
            <a:rect r="r" b="b" t="t" l="l"/>
            <a:pathLst>
              <a:path h="28160810" w="62677050">
                <a:moveTo>
                  <a:pt x="0" y="28160810"/>
                </a:moveTo>
                <a:lnTo>
                  <a:pt x="62677050" y="28160810"/>
                </a:lnTo>
                <a:lnTo>
                  <a:pt x="62677050" y="0"/>
                </a:lnTo>
                <a:lnTo>
                  <a:pt x="0" y="0"/>
                </a:lnTo>
                <a:lnTo>
                  <a:pt x="0" y="28160810"/>
                </a:lnTo>
                <a:close/>
              </a:path>
            </a:pathLst>
          </a:custGeom>
          <a:blipFill>
            <a:blip r:embed="rId2"/>
            <a:stretch>
              <a:fillRect l="0" t="-7407" r="0" b="-1373"/>
            </a:stretch>
          </a:blipFill>
        </p:spPr>
      </p:sp>
      <p:sp>
        <p:nvSpPr>
          <p:cNvPr name="Freeform 6" id="6"/>
          <p:cNvSpPr/>
          <p:nvPr/>
        </p:nvSpPr>
        <p:spPr>
          <a:xfrm flipH="false" flipV="false" rot="0">
            <a:off x="34644901" y="18026391"/>
            <a:ext cx="14130454" cy="14130454"/>
          </a:xfrm>
          <a:custGeom>
            <a:avLst/>
            <a:gdLst/>
            <a:ahLst/>
            <a:cxnLst/>
            <a:rect r="r" b="b" t="t" l="l"/>
            <a:pathLst>
              <a:path h="14130454" w="14130454">
                <a:moveTo>
                  <a:pt x="0" y="0"/>
                </a:moveTo>
                <a:lnTo>
                  <a:pt x="14130455" y="0"/>
                </a:lnTo>
                <a:lnTo>
                  <a:pt x="14130455" y="14130454"/>
                </a:lnTo>
                <a:lnTo>
                  <a:pt x="0" y="14130454"/>
                </a:lnTo>
                <a:lnTo>
                  <a:pt x="0" y="0"/>
                </a:lnTo>
                <a:close/>
              </a:path>
            </a:pathLst>
          </a:custGeom>
          <a:blipFill>
            <a:blip r:embed="rId3"/>
            <a:stretch>
              <a:fillRect l="0" t="0" r="0" b="0"/>
            </a:stretch>
          </a:blipFill>
        </p:spPr>
      </p:sp>
      <p:grpSp>
        <p:nvGrpSpPr>
          <p:cNvPr name="Group 7" id="7"/>
          <p:cNvGrpSpPr/>
          <p:nvPr/>
        </p:nvGrpSpPr>
        <p:grpSpPr>
          <a:xfrm rot="0">
            <a:off x="-1560420" y="6176323"/>
            <a:ext cx="35007180" cy="10127321"/>
            <a:chOff x="0" y="0"/>
            <a:chExt cx="3298378" cy="954197"/>
          </a:xfrm>
        </p:grpSpPr>
        <p:sp>
          <p:nvSpPr>
            <p:cNvPr name="Freeform 8" id="8"/>
            <p:cNvSpPr/>
            <p:nvPr/>
          </p:nvSpPr>
          <p:spPr>
            <a:xfrm flipH="false" flipV="false" rot="0">
              <a:off x="0" y="0"/>
              <a:ext cx="3298378" cy="954197"/>
            </a:xfrm>
            <a:custGeom>
              <a:avLst/>
              <a:gdLst/>
              <a:ahLst/>
              <a:cxnLst/>
              <a:rect r="r" b="b" t="t" l="l"/>
              <a:pathLst>
                <a:path h="954197" w="3298378">
                  <a:moveTo>
                    <a:pt x="0" y="0"/>
                  </a:moveTo>
                  <a:lnTo>
                    <a:pt x="3298378" y="0"/>
                  </a:lnTo>
                  <a:lnTo>
                    <a:pt x="3298378" y="954197"/>
                  </a:lnTo>
                  <a:lnTo>
                    <a:pt x="0" y="954197"/>
                  </a:lnTo>
                  <a:close/>
                </a:path>
              </a:pathLst>
            </a:custGeom>
            <a:solidFill>
              <a:srgbClr val="FFFFFF"/>
            </a:solidFill>
          </p:spPr>
        </p:sp>
        <p:sp>
          <p:nvSpPr>
            <p:cNvPr name="TextBox 9" id="9"/>
            <p:cNvSpPr txBox="true"/>
            <p:nvPr/>
          </p:nvSpPr>
          <p:spPr>
            <a:xfrm>
              <a:off x="0" y="-114300"/>
              <a:ext cx="3298378" cy="1068497"/>
            </a:xfrm>
            <a:prstGeom prst="rect">
              <a:avLst/>
            </a:prstGeom>
          </p:spPr>
          <p:txBody>
            <a:bodyPr anchor="ctr" rtlCol="false" tIns="50800" lIns="50800" bIns="50800" rIns="50800"/>
            <a:lstStyle/>
            <a:p>
              <a:pPr algn="ctr">
                <a:lnSpc>
                  <a:spcPts val="8281"/>
                </a:lnSpc>
              </a:pPr>
            </a:p>
          </p:txBody>
        </p:sp>
      </p:grpSp>
      <p:sp>
        <p:nvSpPr>
          <p:cNvPr name="Freeform 10" id="10"/>
          <p:cNvSpPr/>
          <p:nvPr/>
        </p:nvSpPr>
        <p:spPr>
          <a:xfrm flipH="false" flipV="true" rot="0">
            <a:off x="4462059" y="20417102"/>
            <a:ext cx="2387551" cy="5125180"/>
          </a:xfrm>
          <a:custGeom>
            <a:avLst/>
            <a:gdLst/>
            <a:ahLst/>
            <a:cxnLst/>
            <a:rect r="r" b="b" t="t" l="l"/>
            <a:pathLst>
              <a:path h="5125180" w="2387551">
                <a:moveTo>
                  <a:pt x="0" y="5125180"/>
                </a:moveTo>
                <a:lnTo>
                  <a:pt x="2387550" y="5125180"/>
                </a:lnTo>
                <a:lnTo>
                  <a:pt x="2387550" y="0"/>
                </a:lnTo>
                <a:lnTo>
                  <a:pt x="0" y="0"/>
                </a:lnTo>
                <a:lnTo>
                  <a:pt x="0" y="5125180"/>
                </a:lnTo>
                <a:close/>
              </a:path>
            </a:pathLst>
          </a:custGeom>
          <a:blipFill>
            <a:blip r:embed="rId4"/>
            <a:stretch>
              <a:fillRect l="0" t="0" r="-122328" b="-3570"/>
            </a:stretch>
          </a:blipFill>
        </p:spPr>
      </p:sp>
      <p:sp>
        <p:nvSpPr>
          <p:cNvPr name="Freeform 11" id="11"/>
          <p:cNvSpPr/>
          <p:nvPr/>
        </p:nvSpPr>
        <p:spPr>
          <a:xfrm flipH="true" flipV="true" rot="0">
            <a:off x="5801582" y="20417102"/>
            <a:ext cx="2096054" cy="5125180"/>
          </a:xfrm>
          <a:custGeom>
            <a:avLst/>
            <a:gdLst/>
            <a:ahLst/>
            <a:cxnLst/>
            <a:rect r="r" b="b" t="t" l="l"/>
            <a:pathLst>
              <a:path h="5125180" w="2096054">
                <a:moveTo>
                  <a:pt x="2096054" y="5125180"/>
                </a:moveTo>
                <a:lnTo>
                  <a:pt x="0" y="5125180"/>
                </a:lnTo>
                <a:lnTo>
                  <a:pt x="0" y="0"/>
                </a:lnTo>
                <a:lnTo>
                  <a:pt x="2096054" y="0"/>
                </a:lnTo>
                <a:lnTo>
                  <a:pt x="2096054" y="5125180"/>
                </a:lnTo>
                <a:close/>
              </a:path>
            </a:pathLst>
          </a:custGeom>
          <a:blipFill>
            <a:blip r:embed="rId4"/>
            <a:stretch>
              <a:fillRect l="0" t="0" r="-153247" b="-3570"/>
            </a:stretch>
          </a:blipFill>
        </p:spPr>
      </p:sp>
      <p:sp>
        <p:nvSpPr>
          <p:cNvPr name="Freeform 12" id="12"/>
          <p:cNvSpPr/>
          <p:nvPr/>
        </p:nvSpPr>
        <p:spPr>
          <a:xfrm flipH="true" flipV="true" rot="0">
            <a:off x="0" y="18916937"/>
            <a:ext cx="1688347" cy="5125180"/>
          </a:xfrm>
          <a:custGeom>
            <a:avLst/>
            <a:gdLst/>
            <a:ahLst/>
            <a:cxnLst/>
            <a:rect r="r" b="b" t="t" l="l"/>
            <a:pathLst>
              <a:path h="5125180" w="1688347">
                <a:moveTo>
                  <a:pt x="1688347" y="5125180"/>
                </a:moveTo>
                <a:lnTo>
                  <a:pt x="0" y="5125180"/>
                </a:lnTo>
                <a:lnTo>
                  <a:pt x="0" y="0"/>
                </a:lnTo>
                <a:lnTo>
                  <a:pt x="1688347" y="0"/>
                </a:lnTo>
                <a:lnTo>
                  <a:pt x="1688347" y="5125180"/>
                </a:lnTo>
                <a:close/>
              </a:path>
            </a:pathLst>
          </a:custGeom>
          <a:blipFill>
            <a:blip r:embed="rId4"/>
            <a:stretch>
              <a:fillRect l="0" t="0" r="-214402" b="-3570"/>
            </a:stretch>
          </a:blipFill>
        </p:spPr>
      </p:sp>
      <p:sp>
        <p:nvSpPr>
          <p:cNvPr name="Freeform 13" id="13"/>
          <p:cNvSpPr/>
          <p:nvPr/>
        </p:nvSpPr>
        <p:spPr>
          <a:xfrm flipH="true" flipV="true" rot="5552035">
            <a:off x="20854109" y="18254472"/>
            <a:ext cx="4825220" cy="12864445"/>
          </a:xfrm>
          <a:custGeom>
            <a:avLst/>
            <a:gdLst/>
            <a:ahLst/>
            <a:cxnLst/>
            <a:rect r="r" b="b" t="t" l="l"/>
            <a:pathLst>
              <a:path h="12864445" w="4825220">
                <a:moveTo>
                  <a:pt x="4825220" y="12864445"/>
                </a:moveTo>
                <a:lnTo>
                  <a:pt x="0" y="12864445"/>
                </a:lnTo>
                <a:lnTo>
                  <a:pt x="0" y="0"/>
                </a:lnTo>
                <a:lnTo>
                  <a:pt x="4825220" y="0"/>
                </a:lnTo>
                <a:lnTo>
                  <a:pt x="4825220" y="12864445"/>
                </a:lnTo>
                <a:close/>
              </a:path>
            </a:pathLst>
          </a:custGeom>
          <a:blipFill>
            <a:blip r:embed="rId4"/>
            <a:stretch>
              <a:fillRect l="0" t="0" r="-214402" b="-17926"/>
            </a:stretch>
          </a:blipFill>
        </p:spPr>
      </p:sp>
      <p:sp>
        <p:nvSpPr>
          <p:cNvPr name="Freeform 14" id="14"/>
          <p:cNvSpPr/>
          <p:nvPr/>
        </p:nvSpPr>
        <p:spPr>
          <a:xfrm flipH="true" flipV="false" rot="5552035">
            <a:off x="-4299650" y="16412148"/>
            <a:ext cx="3984320" cy="9405842"/>
          </a:xfrm>
          <a:custGeom>
            <a:avLst/>
            <a:gdLst/>
            <a:ahLst/>
            <a:cxnLst/>
            <a:rect r="r" b="b" t="t" l="l"/>
            <a:pathLst>
              <a:path h="9405842" w="3984320">
                <a:moveTo>
                  <a:pt x="3984320" y="0"/>
                </a:moveTo>
                <a:lnTo>
                  <a:pt x="0" y="0"/>
                </a:lnTo>
                <a:lnTo>
                  <a:pt x="0" y="9405843"/>
                </a:lnTo>
                <a:lnTo>
                  <a:pt x="3984320" y="9405843"/>
                </a:lnTo>
                <a:lnTo>
                  <a:pt x="3984320" y="0"/>
                </a:lnTo>
                <a:close/>
              </a:path>
            </a:pathLst>
          </a:custGeom>
          <a:blipFill>
            <a:blip r:embed="rId4"/>
            <a:stretch>
              <a:fillRect l="0" t="-4220" r="-214402" b="-28959"/>
            </a:stretch>
          </a:blipFill>
        </p:spPr>
      </p:sp>
      <p:sp>
        <p:nvSpPr>
          <p:cNvPr name="Freeform 15" id="15"/>
          <p:cNvSpPr/>
          <p:nvPr/>
        </p:nvSpPr>
        <p:spPr>
          <a:xfrm flipH="false" flipV="false" rot="9547257">
            <a:off x="3583445" y="17440262"/>
            <a:ext cx="4868903" cy="4869667"/>
          </a:xfrm>
          <a:custGeom>
            <a:avLst/>
            <a:gdLst/>
            <a:ahLst/>
            <a:cxnLst/>
            <a:rect r="r" b="b" t="t" l="l"/>
            <a:pathLst>
              <a:path h="4869667" w="4868903">
                <a:moveTo>
                  <a:pt x="0" y="0"/>
                </a:moveTo>
                <a:lnTo>
                  <a:pt x="4868904" y="0"/>
                </a:lnTo>
                <a:lnTo>
                  <a:pt x="4868904" y="4869668"/>
                </a:lnTo>
                <a:lnTo>
                  <a:pt x="0" y="4869668"/>
                </a:lnTo>
                <a:lnTo>
                  <a:pt x="0" y="0"/>
                </a:lnTo>
                <a:close/>
              </a:path>
            </a:pathLst>
          </a:custGeom>
          <a:blipFill>
            <a:blip r:embed="rId4"/>
            <a:stretch>
              <a:fillRect l="0" t="-91889" r="-193957" b="-102022"/>
            </a:stretch>
          </a:blipFill>
        </p:spPr>
      </p:sp>
      <p:sp>
        <p:nvSpPr>
          <p:cNvPr name="Freeform 16" id="16"/>
          <p:cNvSpPr/>
          <p:nvPr/>
        </p:nvSpPr>
        <p:spPr>
          <a:xfrm flipH="true" flipV="true" rot="-9717601">
            <a:off x="6431474" y="17881911"/>
            <a:ext cx="2402105" cy="5390609"/>
          </a:xfrm>
          <a:custGeom>
            <a:avLst/>
            <a:gdLst/>
            <a:ahLst/>
            <a:cxnLst/>
            <a:rect r="r" b="b" t="t" l="l"/>
            <a:pathLst>
              <a:path h="5390609" w="2402105">
                <a:moveTo>
                  <a:pt x="2402106" y="5390609"/>
                </a:moveTo>
                <a:lnTo>
                  <a:pt x="0" y="5390609"/>
                </a:lnTo>
                <a:lnTo>
                  <a:pt x="0" y="0"/>
                </a:lnTo>
                <a:lnTo>
                  <a:pt x="2402106" y="0"/>
                </a:lnTo>
                <a:lnTo>
                  <a:pt x="2402106" y="5390609"/>
                </a:lnTo>
                <a:close/>
              </a:path>
            </a:pathLst>
          </a:custGeom>
          <a:blipFill>
            <a:blip r:embed="rId4"/>
            <a:stretch>
              <a:fillRect l="0" t="0" r="-214402" b="-40100"/>
            </a:stretch>
          </a:blipFill>
        </p:spPr>
      </p:sp>
      <p:sp>
        <p:nvSpPr>
          <p:cNvPr name="Freeform 17" id="17"/>
          <p:cNvSpPr/>
          <p:nvPr/>
        </p:nvSpPr>
        <p:spPr>
          <a:xfrm flipH="true" flipV="true" rot="5552035">
            <a:off x="22443315" y="9874655"/>
            <a:ext cx="4855584" cy="22132821"/>
          </a:xfrm>
          <a:custGeom>
            <a:avLst/>
            <a:gdLst/>
            <a:ahLst/>
            <a:cxnLst/>
            <a:rect r="r" b="b" t="t" l="l"/>
            <a:pathLst>
              <a:path h="22132821" w="4855584">
                <a:moveTo>
                  <a:pt x="4855583" y="22132821"/>
                </a:moveTo>
                <a:lnTo>
                  <a:pt x="0" y="22132821"/>
                </a:lnTo>
                <a:lnTo>
                  <a:pt x="0" y="0"/>
                </a:lnTo>
                <a:lnTo>
                  <a:pt x="4855583" y="0"/>
                </a:lnTo>
                <a:lnTo>
                  <a:pt x="4855583" y="22132821"/>
                </a:lnTo>
                <a:close/>
              </a:path>
            </a:pathLst>
          </a:custGeom>
          <a:blipFill>
            <a:blip r:embed="rId4"/>
            <a:stretch>
              <a:fillRect l="-22177" t="0" r="-333644" b="0"/>
            </a:stretch>
          </a:blipFill>
        </p:spPr>
      </p:sp>
      <p:sp>
        <p:nvSpPr>
          <p:cNvPr name="Freeform 18" id="18"/>
          <p:cNvSpPr/>
          <p:nvPr/>
        </p:nvSpPr>
        <p:spPr>
          <a:xfrm flipH="false" flipV="true" rot="9161876">
            <a:off x="16811048" y="17976798"/>
            <a:ext cx="3418207" cy="5928533"/>
          </a:xfrm>
          <a:custGeom>
            <a:avLst/>
            <a:gdLst/>
            <a:ahLst/>
            <a:cxnLst/>
            <a:rect r="r" b="b" t="t" l="l"/>
            <a:pathLst>
              <a:path h="5928533" w="3418207">
                <a:moveTo>
                  <a:pt x="0" y="5928534"/>
                </a:moveTo>
                <a:lnTo>
                  <a:pt x="3418207" y="5928534"/>
                </a:lnTo>
                <a:lnTo>
                  <a:pt x="3418207" y="0"/>
                </a:lnTo>
                <a:lnTo>
                  <a:pt x="0" y="0"/>
                </a:lnTo>
                <a:lnTo>
                  <a:pt x="0" y="5928534"/>
                </a:lnTo>
                <a:close/>
              </a:path>
            </a:pathLst>
          </a:custGeom>
          <a:blipFill>
            <a:blip r:embed="rId4"/>
            <a:stretch>
              <a:fillRect l="-22177" t="0" r="-333644" b="-162812"/>
            </a:stretch>
          </a:blipFill>
        </p:spPr>
      </p:sp>
      <p:sp>
        <p:nvSpPr>
          <p:cNvPr name="Freeform 19" id="19"/>
          <p:cNvSpPr/>
          <p:nvPr/>
        </p:nvSpPr>
        <p:spPr>
          <a:xfrm flipH="false" flipV="true" rot="-8223693">
            <a:off x="31071930" y="11782030"/>
            <a:ext cx="4058738" cy="11001416"/>
          </a:xfrm>
          <a:custGeom>
            <a:avLst/>
            <a:gdLst/>
            <a:ahLst/>
            <a:cxnLst/>
            <a:rect r="r" b="b" t="t" l="l"/>
            <a:pathLst>
              <a:path h="11001416" w="4058738">
                <a:moveTo>
                  <a:pt x="0" y="11001415"/>
                </a:moveTo>
                <a:lnTo>
                  <a:pt x="4058738" y="11001415"/>
                </a:lnTo>
                <a:lnTo>
                  <a:pt x="4058738" y="0"/>
                </a:lnTo>
                <a:lnTo>
                  <a:pt x="0" y="0"/>
                </a:lnTo>
                <a:lnTo>
                  <a:pt x="0" y="11001415"/>
                </a:lnTo>
                <a:close/>
              </a:path>
            </a:pathLst>
          </a:custGeom>
          <a:blipFill>
            <a:blip r:embed="rId4"/>
            <a:stretch>
              <a:fillRect l="-2896" t="0" r="-280990" b="-41626"/>
            </a:stretch>
          </a:blipFill>
        </p:spPr>
      </p:sp>
      <p:sp>
        <p:nvSpPr>
          <p:cNvPr name="Freeform 20" id="20"/>
          <p:cNvSpPr/>
          <p:nvPr/>
        </p:nvSpPr>
        <p:spPr>
          <a:xfrm flipH="false" flipV="true" rot="-8223693">
            <a:off x="29136804" y="14645700"/>
            <a:ext cx="3781899" cy="10633808"/>
          </a:xfrm>
          <a:custGeom>
            <a:avLst/>
            <a:gdLst/>
            <a:ahLst/>
            <a:cxnLst/>
            <a:rect r="r" b="b" t="t" l="l"/>
            <a:pathLst>
              <a:path h="10633808" w="3781899">
                <a:moveTo>
                  <a:pt x="0" y="10633807"/>
                </a:moveTo>
                <a:lnTo>
                  <a:pt x="3781899" y="10633807"/>
                </a:lnTo>
                <a:lnTo>
                  <a:pt x="3781899" y="0"/>
                </a:lnTo>
                <a:lnTo>
                  <a:pt x="0" y="0"/>
                </a:lnTo>
                <a:lnTo>
                  <a:pt x="0" y="10633807"/>
                </a:lnTo>
                <a:close/>
              </a:path>
            </a:pathLst>
          </a:custGeom>
          <a:blipFill>
            <a:blip r:embed="rId4"/>
            <a:stretch>
              <a:fillRect l="-10428" t="0" r="-301559" b="-46522"/>
            </a:stretch>
          </a:blipFill>
        </p:spPr>
      </p:sp>
      <p:sp>
        <p:nvSpPr>
          <p:cNvPr name="Freeform 21" id="21"/>
          <p:cNvSpPr/>
          <p:nvPr/>
        </p:nvSpPr>
        <p:spPr>
          <a:xfrm flipH="false" flipV="true" rot="10505646">
            <a:off x="14630103" y="12382564"/>
            <a:ext cx="12163534" cy="5928533"/>
          </a:xfrm>
          <a:custGeom>
            <a:avLst/>
            <a:gdLst/>
            <a:ahLst/>
            <a:cxnLst/>
            <a:rect r="r" b="b" t="t" l="l"/>
            <a:pathLst>
              <a:path h="5928533" w="12163534">
                <a:moveTo>
                  <a:pt x="0" y="5928533"/>
                </a:moveTo>
                <a:lnTo>
                  <a:pt x="12163534" y="5928533"/>
                </a:lnTo>
                <a:lnTo>
                  <a:pt x="12163534" y="0"/>
                </a:lnTo>
                <a:lnTo>
                  <a:pt x="0" y="0"/>
                </a:lnTo>
                <a:lnTo>
                  <a:pt x="0" y="5928533"/>
                </a:lnTo>
                <a:close/>
              </a:path>
            </a:pathLst>
          </a:custGeom>
          <a:blipFill>
            <a:blip r:embed="rId4"/>
            <a:stretch>
              <a:fillRect l="0" t="-95626" r="-273081" b="-569822"/>
            </a:stretch>
          </a:blipFill>
        </p:spPr>
      </p:sp>
      <p:sp>
        <p:nvSpPr>
          <p:cNvPr name="Freeform 22" id="22"/>
          <p:cNvSpPr/>
          <p:nvPr/>
        </p:nvSpPr>
        <p:spPr>
          <a:xfrm flipH="false" flipV="true" rot="-10800000">
            <a:off x="18520152" y="9943407"/>
            <a:ext cx="14926609" cy="10633808"/>
          </a:xfrm>
          <a:custGeom>
            <a:avLst/>
            <a:gdLst/>
            <a:ahLst/>
            <a:cxnLst/>
            <a:rect r="r" b="b" t="t" l="l"/>
            <a:pathLst>
              <a:path h="10633808" w="14926609">
                <a:moveTo>
                  <a:pt x="0" y="10633808"/>
                </a:moveTo>
                <a:lnTo>
                  <a:pt x="14926609" y="10633808"/>
                </a:lnTo>
                <a:lnTo>
                  <a:pt x="14926609" y="0"/>
                </a:lnTo>
                <a:lnTo>
                  <a:pt x="0" y="0"/>
                </a:lnTo>
                <a:lnTo>
                  <a:pt x="0" y="10633808"/>
                </a:lnTo>
                <a:close/>
              </a:path>
            </a:pathLst>
          </a:custGeom>
          <a:blipFill>
            <a:blip r:embed="rId4"/>
            <a:stretch>
              <a:fillRect l="0" t="-7846" r="-20763" b="-61669"/>
            </a:stretch>
          </a:blipFill>
        </p:spPr>
      </p:sp>
      <p:sp>
        <p:nvSpPr>
          <p:cNvPr name="Freeform 23" id="23"/>
          <p:cNvSpPr/>
          <p:nvPr/>
        </p:nvSpPr>
        <p:spPr>
          <a:xfrm flipH="false" flipV="false" rot="10626563">
            <a:off x="-734677" y="14249323"/>
            <a:ext cx="10242472" cy="5458493"/>
          </a:xfrm>
          <a:custGeom>
            <a:avLst/>
            <a:gdLst/>
            <a:ahLst/>
            <a:cxnLst/>
            <a:rect r="r" b="b" t="t" l="l"/>
            <a:pathLst>
              <a:path h="5458493" w="10242472">
                <a:moveTo>
                  <a:pt x="0" y="0"/>
                </a:moveTo>
                <a:lnTo>
                  <a:pt x="10242473" y="0"/>
                </a:lnTo>
                <a:lnTo>
                  <a:pt x="10242473" y="5458492"/>
                </a:lnTo>
                <a:lnTo>
                  <a:pt x="0" y="5458492"/>
                </a:lnTo>
                <a:lnTo>
                  <a:pt x="0" y="0"/>
                </a:lnTo>
                <a:close/>
              </a:path>
            </a:pathLst>
          </a:custGeom>
          <a:blipFill>
            <a:blip r:embed="rId4"/>
            <a:stretch>
              <a:fillRect l="0" t="-210892" r="-193957" b="-240697"/>
            </a:stretch>
          </a:blipFill>
        </p:spPr>
      </p:sp>
      <p:sp>
        <p:nvSpPr>
          <p:cNvPr name="Freeform 24" id="24"/>
          <p:cNvSpPr/>
          <p:nvPr/>
        </p:nvSpPr>
        <p:spPr>
          <a:xfrm flipH="false" flipV="false" rot="10626563">
            <a:off x="6980727" y="11265288"/>
            <a:ext cx="10242472" cy="5458493"/>
          </a:xfrm>
          <a:custGeom>
            <a:avLst/>
            <a:gdLst/>
            <a:ahLst/>
            <a:cxnLst/>
            <a:rect r="r" b="b" t="t" l="l"/>
            <a:pathLst>
              <a:path h="5458493" w="10242472">
                <a:moveTo>
                  <a:pt x="0" y="0"/>
                </a:moveTo>
                <a:lnTo>
                  <a:pt x="10242473" y="0"/>
                </a:lnTo>
                <a:lnTo>
                  <a:pt x="10242473" y="5458493"/>
                </a:lnTo>
                <a:lnTo>
                  <a:pt x="0" y="5458493"/>
                </a:lnTo>
                <a:lnTo>
                  <a:pt x="0" y="0"/>
                </a:lnTo>
                <a:close/>
              </a:path>
            </a:pathLst>
          </a:custGeom>
          <a:blipFill>
            <a:blip r:embed="rId4"/>
            <a:stretch>
              <a:fillRect l="0" t="-210892" r="-193957" b="-240697"/>
            </a:stretch>
          </a:blipFill>
        </p:spPr>
      </p:sp>
      <p:sp>
        <p:nvSpPr>
          <p:cNvPr name="Freeform 25" id="25"/>
          <p:cNvSpPr/>
          <p:nvPr/>
        </p:nvSpPr>
        <p:spPr>
          <a:xfrm flipH="true" flipV="true" rot="-7636437">
            <a:off x="8453925" y="13905866"/>
            <a:ext cx="3285945" cy="4613373"/>
          </a:xfrm>
          <a:custGeom>
            <a:avLst/>
            <a:gdLst/>
            <a:ahLst/>
            <a:cxnLst/>
            <a:rect r="r" b="b" t="t" l="l"/>
            <a:pathLst>
              <a:path h="4613373" w="3285945">
                <a:moveTo>
                  <a:pt x="3285944" y="4613373"/>
                </a:moveTo>
                <a:lnTo>
                  <a:pt x="0" y="4613373"/>
                </a:lnTo>
                <a:lnTo>
                  <a:pt x="0" y="0"/>
                </a:lnTo>
                <a:lnTo>
                  <a:pt x="3285944" y="0"/>
                </a:lnTo>
                <a:lnTo>
                  <a:pt x="3285944" y="4613373"/>
                </a:lnTo>
                <a:close/>
              </a:path>
            </a:pathLst>
          </a:custGeom>
          <a:blipFill>
            <a:blip r:embed="rId4"/>
            <a:stretch>
              <a:fillRect l="-4930" t="0" r="-72542" b="-26408"/>
            </a:stretch>
          </a:blipFill>
        </p:spPr>
      </p:sp>
      <p:sp>
        <p:nvSpPr>
          <p:cNvPr name="TextBox 26" id="26"/>
          <p:cNvSpPr txBox="true"/>
          <p:nvPr/>
        </p:nvSpPr>
        <p:spPr>
          <a:xfrm rot="0">
            <a:off x="3041479" y="825668"/>
            <a:ext cx="58894874" cy="10184832"/>
          </a:xfrm>
          <a:prstGeom prst="rect">
            <a:avLst/>
          </a:prstGeom>
        </p:spPr>
        <p:txBody>
          <a:bodyPr anchor="t" rtlCol="false" tIns="0" lIns="0" bIns="0" rIns="0">
            <a:spAutoFit/>
          </a:bodyPr>
          <a:lstStyle/>
          <a:p>
            <a:pPr algn="l">
              <a:lnSpc>
                <a:spcPts val="67628"/>
              </a:lnSpc>
            </a:pPr>
            <a:r>
              <a:rPr lang="en-US" sz="48306">
                <a:solidFill>
                  <a:srgbClr val="582C83"/>
                </a:solidFill>
                <a:latin typeface="ZoojaPro"/>
                <a:ea typeface="ZoojaPro"/>
                <a:cs typeface="ZoojaPro"/>
                <a:sym typeface="ZoojaPro"/>
              </a:rPr>
              <a:t>Dare to stream!</a:t>
            </a:r>
          </a:p>
        </p:txBody>
      </p:sp>
      <p:sp>
        <p:nvSpPr>
          <p:cNvPr name="Freeform 27" id="27"/>
          <p:cNvSpPr/>
          <p:nvPr/>
        </p:nvSpPr>
        <p:spPr>
          <a:xfrm flipH="true" flipV="true" rot="-3395316">
            <a:off x="13289168" y="13996957"/>
            <a:ext cx="3285945" cy="4613373"/>
          </a:xfrm>
          <a:custGeom>
            <a:avLst/>
            <a:gdLst/>
            <a:ahLst/>
            <a:cxnLst/>
            <a:rect r="r" b="b" t="t" l="l"/>
            <a:pathLst>
              <a:path h="4613373" w="3285945">
                <a:moveTo>
                  <a:pt x="3285945" y="4613373"/>
                </a:moveTo>
                <a:lnTo>
                  <a:pt x="0" y="4613373"/>
                </a:lnTo>
                <a:lnTo>
                  <a:pt x="0" y="0"/>
                </a:lnTo>
                <a:lnTo>
                  <a:pt x="3285945" y="0"/>
                </a:lnTo>
                <a:lnTo>
                  <a:pt x="3285945" y="4613373"/>
                </a:lnTo>
                <a:close/>
              </a:path>
            </a:pathLst>
          </a:custGeom>
          <a:blipFill>
            <a:blip r:embed="rId4"/>
            <a:stretch>
              <a:fillRect l="-4930" t="0" r="-72542" b="-26408"/>
            </a:stretch>
          </a:blipFill>
        </p:spPr>
      </p:sp>
      <p:sp>
        <p:nvSpPr>
          <p:cNvPr name="Freeform 28" id="28"/>
          <p:cNvSpPr/>
          <p:nvPr/>
        </p:nvSpPr>
        <p:spPr>
          <a:xfrm flipH="true" flipV="true" rot="-6380395">
            <a:off x="39322180" y="-9328796"/>
            <a:ext cx="10099349" cy="26925721"/>
          </a:xfrm>
          <a:custGeom>
            <a:avLst/>
            <a:gdLst/>
            <a:ahLst/>
            <a:cxnLst/>
            <a:rect r="r" b="b" t="t" l="l"/>
            <a:pathLst>
              <a:path h="26925721" w="10099349">
                <a:moveTo>
                  <a:pt x="10099349" y="26925721"/>
                </a:moveTo>
                <a:lnTo>
                  <a:pt x="0" y="26925721"/>
                </a:lnTo>
                <a:lnTo>
                  <a:pt x="0" y="0"/>
                </a:lnTo>
                <a:lnTo>
                  <a:pt x="10099349" y="0"/>
                </a:lnTo>
                <a:lnTo>
                  <a:pt x="10099349" y="26925721"/>
                </a:lnTo>
                <a:close/>
              </a:path>
            </a:pathLst>
          </a:custGeom>
          <a:blipFill>
            <a:blip r:embed="rId4"/>
            <a:stretch>
              <a:fillRect l="0" t="0" r="-214402" b="-17926"/>
            </a:stretch>
          </a:blipFill>
        </p:spPr>
      </p:sp>
      <p:sp>
        <p:nvSpPr>
          <p:cNvPr name="Freeform 29" id="29"/>
          <p:cNvSpPr/>
          <p:nvPr/>
        </p:nvSpPr>
        <p:spPr>
          <a:xfrm flipH="true" flipV="true" rot="-7630778">
            <a:off x="35652135" y="-6101292"/>
            <a:ext cx="10099349" cy="24017205"/>
          </a:xfrm>
          <a:custGeom>
            <a:avLst/>
            <a:gdLst/>
            <a:ahLst/>
            <a:cxnLst/>
            <a:rect r="r" b="b" t="t" l="l"/>
            <a:pathLst>
              <a:path h="24017205" w="10099349">
                <a:moveTo>
                  <a:pt x="10099349" y="24017205"/>
                </a:moveTo>
                <a:lnTo>
                  <a:pt x="0" y="24017205"/>
                </a:lnTo>
                <a:lnTo>
                  <a:pt x="0" y="0"/>
                </a:lnTo>
                <a:lnTo>
                  <a:pt x="10099349" y="0"/>
                </a:lnTo>
                <a:lnTo>
                  <a:pt x="10099349" y="24017205"/>
                </a:lnTo>
                <a:close/>
              </a:path>
            </a:pathLst>
          </a:custGeom>
          <a:blipFill>
            <a:blip r:embed="rId4"/>
            <a:stretch>
              <a:fillRect l="0" t="0" r="-214402" b="-32207"/>
            </a:stretch>
          </a:blipFill>
        </p:spPr>
      </p:sp>
      <p:sp>
        <p:nvSpPr>
          <p:cNvPr name="TextBox 30" id="30"/>
          <p:cNvSpPr txBox="true"/>
          <p:nvPr/>
        </p:nvSpPr>
        <p:spPr>
          <a:xfrm rot="0">
            <a:off x="3307733" y="8783357"/>
            <a:ext cx="41496317" cy="1907639"/>
          </a:xfrm>
          <a:prstGeom prst="rect">
            <a:avLst/>
          </a:prstGeom>
        </p:spPr>
        <p:txBody>
          <a:bodyPr anchor="t" rtlCol="false" tIns="0" lIns="0" bIns="0" rIns="0">
            <a:spAutoFit/>
          </a:bodyPr>
          <a:lstStyle/>
          <a:p>
            <a:pPr algn="l">
              <a:lnSpc>
                <a:spcPts val="15527"/>
              </a:lnSpc>
            </a:pPr>
            <a:r>
              <a:rPr lang="en-US" sz="11091" b="true">
                <a:solidFill>
                  <a:srgbClr val="582C83"/>
                </a:solidFill>
                <a:latin typeface="Montserrat Ultra-Bold"/>
                <a:ea typeface="Montserrat Ultra-Bold"/>
                <a:cs typeface="Montserrat Ultra-Bold"/>
                <a:sym typeface="Montserrat Ultra-Bold"/>
              </a:rPr>
              <a:t>Thank you for Streaming for Willow.</a:t>
            </a:r>
          </a:p>
        </p:txBody>
      </p:sp>
      <p:sp>
        <p:nvSpPr>
          <p:cNvPr name="Freeform 31" id="31"/>
          <p:cNvSpPr/>
          <p:nvPr/>
        </p:nvSpPr>
        <p:spPr>
          <a:xfrm flipH="false" flipV="false" rot="0">
            <a:off x="32275473" y="2304725"/>
            <a:ext cx="18797700" cy="20387434"/>
          </a:xfrm>
          <a:custGeom>
            <a:avLst/>
            <a:gdLst/>
            <a:ahLst/>
            <a:cxnLst/>
            <a:rect r="r" b="b" t="t" l="l"/>
            <a:pathLst>
              <a:path h="20387434" w="18797700">
                <a:moveTo>
                  <a:pt x="0" y="0"/>
                </a:moveTo>
                <a:lnTo>
                  <a:pt x="18797700" y="0"/>
                </a:lnTo>
                <a:lnTo>
                  <a:pt x="18797700" y="20387435"/>
                </a:lnTo>
                <a:lnTo>
                  <a:pt x="0" y="20387435"/>
                </a:lnTo>
                <a:lnTo>
                  <a:pt x="0" y="0"/>
                </a:lnTo>
                <a:close/>
              </a:path>
            </a:pathLst>
          </a:custGeom>
          <a:blipFill>
            <a:blip r:embed="rId5"/>
            <a:stretch>
              <a:fillRect l="0" t="0" r="0" b="0"/>
            </a:stretch>
          </a:blipFill>
        </p:spPr>
      </p:sp>
      <p:sp>
        <p:nvSpPr>
          <p:cNvPr name="TextBox 32" id="32"/>
          <p:cNvSpPr txBox="true"/>
          <p:nvPr/>
        </p:nvSpPr>
        <p:spPr>
          <a:xfrm rot="0">
            <a:off x="1425462" y="11216200"/>
            <a:ext cx="29602291" cy="5274244"/>
          </a:xfrm>
          <a:prstGeom prst="rect">
            <a:avLst/>
          </a:prstGeom>
        </p:spPr>
        <p:txBody>
          <a:bodyPr anchor="t" rtlCol="false" tIns="0" lIns="0" bIns="0" rIns="0">
            <a:spAutoFit/>
          </a:bodyPr>
          <a:lstStyle/>
          <a:p>
            <a:pPr algn="ctr">
              <a:lnSpc>
                <a:spcPts val="10676"/>
              </a:lnSpc>
            </a:pPr>
            <a:r>
              <a:rPr lang="en-US" sz="7626">
                <a:solidFill>
                  <a:srgbClr val="582C83"/>
                </a:solidFill>
                <a:latin typeface="Montserrat"/>
                <a:ea typeface="Montserrat"/>
                <a:cs typeface="Montserrat"/>
                <a:sym typeface="Montserrat"/>
              </a:rPr>
              <a:t>By streaming and being part of #TeamWillow you are helping to create Special Days, Breaks and Treats for seriously ill young adults aged 16-40, enabling them to make precious memories with their loved ones.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26625" y="11968853"/>
            <a:ext cx="51120675" cy="16933724"/>
          </a:xfrm>
          <a:custGeom>
            <a:avLst/>
            <a:gdLst/>
            <a:ahLst/>
            <a:cxnLst/>
            <a:rect r="r" b="b" t="t" l="l"/>
            <a:pathLst>
              <a:path h="16933724" w="51120675">
                <a:moveTo>
                  <a:pt x="51120675" y="0"/>
                </a:moveTo>
                <a:lnTo>
                  <a:pt x="0" y="0"/>
                </a:lnTo>
                <a:lnTo>
                  <a:pt x="0" y="16933723"/>
                </a:lnTo>
                <a:lnTo>
                  <a:pt x="51120675" y="16933723"/>
                </a:lnTo>
                <a:lnTo>
                  <a:pt x="51120675"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9338124" y="18566493"/>
            <a:ext cx="12817249" cy="11887998"/>
            <a:chOff x="0" y="0"/>
            <a:chExt cx="17089665" cy="15850664"/>
          </a:xfrm>
        </p:grpSpPr>
        <p:sp>
          <p:nvSpPr>
            <p:cNvPr name="Freeform 4" id="4"/>
            <p:cNvSpPr/>
            <p:nvPr/>
          </p:nvSpPr>
          <p:spPr>
            <a:xfrm flipH="false" flipV="false" rot="0">
              <a:off x="0" y="0"/>
              <a:ext cx="17089665" cy="15850664"/>
            </a:xfrm>
            <a:custGeom>
              <a:avLst/>
              <a:gdLst/>
              <a:ahLst/>
              <a:cxnLst/>
              <a:rect r="r" b="b" t="t" l="l"/>
              <a:pathLst>
                <a:path h="15850664" w="17089665">
                  <a:moveTo>
                    <a:pt x="0" y="0"/>
                  </a:moveTo>
                  <a:lnTo>
                    <a:pt x="17089665" y="0"/>
                  </a:lnTo>
                  <a:lnTo>
                    <a:pt x="17089665" y="15850664"/>
                  </a:lnTo>
                  <a:lnTo>
                    <a:pt x="0" y="15850664"/>
                  </a:lnTo>
                  <a:lnTo>
                    <a:pt x="0" y="0"/>
                  </a:lnTo>
                  <a:close/>
                </a:path>
              </a:pathLst>
            </a:custGeom>
            <a:blipFill>
              <a:blip r:embed="rId4"/>
              <a:stretch>
                <a:fillRect l="0" t="0" r="0" b="0"/>
              </a:stretch>
            </a:blipFill>
          </p:spPr>
        </p:sp>
        <p:grpSp>
          <p:nvGrpSpPr>
            <p:cNvPr name="Group 5" id="5"/>
            <p:cNvGrpSpPr/>
            <p:nvPr/>
          </p:nvGrpSpPr>
          <p:grpSpPr>
            <a:xfrm rot="0">
              <a:off x="2899703" y="3026037"/>
              <a:ext cx="11314428" cy="9857746"/>
              <a:chOff x="0" y="0"/>
              <a:chExt cx="812800" cy="708156"/>
            </a:xfrm>
          </p:grpSpPr>
          <p:sp>
            <p:nvSpPr>
              <p:cNvPr name="Freeform 6" id="6"/>
              <p:cNvSpPr/>
              <p:nvPr/>
            </p:nvSpPr>
            <p:spPr>
              <a:xfrm flipH="false" flipV="false" rot="0">
                <a:off x="13508" y="0"/>
                <a:ext cx="785783" cy="708156"/>
              </a:xfrm>
              <a:custGeom>
                <a:avLst/>
                <a:gdLst/>
                <a:ahLst/>
                <a:cxnLst/>
                <a:rect r="r" b="b" t="t" l="l"/>
                <a:pathLst>
                  <a:path h="708156" w="785783">
                    <a:moveTo>
                      <a:pt x="763809" y="415907"/>
                    </a:moveTo>
                    <a:lnTo>
                      <a:pt x="631575" y="646326"/>
                    </a:lnTo>
                    <a:cubicBezTo>
                      <a:pt x="609627" y="684571"/>
                      <a:pt x="568899" y="708156"/>
                      <a:pt x="524804" y="708156"/>
                    </a:cubicBezTo>
                    <a:lnTo>
                      <a:pt x="260980" y="708156"/>
                    </a:lnTo>
                    <a:cubicBezTo>
                      <a:pt x="216885" y="708156"/>
                      <a:pt x="176157" y="684571"/>
                      <a:pt x="154209" y="646326"/>
                    </a:cubicBezTo>
                    <a:lnTo>
                      <a:pt x="21975" y="415907"/>
                    </a:lnTo>
                    <a:cubicBezTo>
                      <a:pt x="0" y="377616"/>
                      <a:pt x="0" y="330539"/>
                      <a:pt x="21975" y="292248"/>
                    </a:cubicBezTo>
                    <a:lnTo>
                      <a:pt x="154209" y="61830"/>
                    </a:lnTo>
                    <a:cubicBezTo>
                      <a:pt x="176157" y="23585"/>
                      <a:pt x="216885" y="0"/>
                      <a:pt x="260980" y="0"/>
                    </a:cubicBezTo>
                    <a:lnTo>
                      <a:pt x="524804" y="0"/>
                    </a:lnTo>
                    <a:cubicBezTo>
                      <a:pt x="568899" y="0"/>
                      <a:pt x="609627" y="23585"/>
                      <a:pt x="631575" y="61830"/>
                    </a:cubicBezTo>
                    <a:lnTo>
                      <a:pt x="763809" y="292248"/>
                    </a:lnTo>
                    <a:cubicBezTo>
                      <a:pt x="785784" y="330539"/>
                      <a:pt x="785784" y="377616"/>
                      <a:pt x="763809" y="415907"/>
                    </a:cubicBezTo>
                    <a:close/>
                  </a:path>
                </a:pathLst>
              </a:custGeom>
              <a:solidFill>
                <a:srgbClr val="FFFFFF"/>
              </a:solidFill>
            </p:spPr>
          </p:sp>
          <p:sp>
            <p:nvSpPr>
              <p:cNvPr name="TextBox 7" id="7"/>
              <p:cNvSpPr txBox="true"/>
              <p:nvPr/>
            </p:nvSpPr>
            <p:spPr>
              <a:xfrm>
                <a:off x="114300" y="-114300"/>
                <a:ext cx="584200" cy="822456"/>
              </a:xfrm>
              <a:prstGeom prst="rect">
                <a:avLst/>
              </a:prstGeom>
            </p:spPr>
            <p:txBody>
              <a:bodyPr anchor="ctr" rtlCol="false" tIns="50800" lIns="50800" bIns="50800" rIns="50800"/>
              <a:lstStyle/>
              <a:p>
                <a:pPr algn="ctr">
                  <a:lnSpc>
                    <a:spcPts val="7637"/>
                  </a:lnSpc>
                </a:pPr>
              </a:p>
            </p:txBody>
          </p:sp>
        </p:grpSp>
        <p:sp>
          <p:nvSpPr>
            <p:cNvPr name="TextBox 8" id="8"/>
            <p:cNvSpPr txBox="true"/>
            <p:nvPr/>
          </p:nvSpPr>
          <p:spPr>
            <a:xfrm rot="0">
              <a:off x="3596407" y="7709531"/>
              <a:ext cx="9896852" cy="3735728"/>
            </a:xfrm>
            <a:prstGeom prst="rect">
              <a:avLst/>
            </a:prstGeom>
          </p:spPr>
          <p:txBody>
            <a:bodyPr anchor="t" rtlCol="false" tIns="0" lIns="0" bIns="0" rIns="0">
              <a:spAutoFit/>
            </a:bodyPr>
            <a:lstStyle/>
            <a:p>
              <a:pPr algn="ctr">
                <a:lnSpc>
                  <a:spcPts val="2785"/>
                </a:lnSpc>
              </a:pPr>
              <a:r>
                <a:rPr lang="en-US" b="true" sz="1989">
                  <a:solidFill>
                    <a:srgbClr val="582C83"/>
                  </a:solidFill>
                  <a:latin typeface="Montserrat Bold"/>
                  <a:ea typeface="Montserrat Bold"/>
                  <a:cs typeface="Montserrat Bold"/>
                  <a:sym typeface="Montserrat Bold"/>
                </a:rPr>
                <a:t>positive impact </a:t>
              </a:r>
            </a:p>
            <a:p>
              <a:pPr algn="ctr">
                <a:lnSpc>
                  <a:spcPts val="2785"/>
                </a:lnSpc>
              </a:pPr>
              <a:r>
                <a:rPr lang="en-US" b="true" sz="1989">
                  <a:solidFill>
                    <a:srgbClr val="582C83"/>
                  </a:solidFill>
                  <a:latin typeface="Montserrat Bold"/>
                  <a:ea typeface="Montserrat Bold"/>
                  <a:cs typeface="Montserrat Bold"/>
                  <a:sym typeface="Montserrat Bold"/>
                </a:rPr>
                <a:t>on their </a:t>
              </a:r>
            </a:p>
            <a:p>
              <a:pPr algn="ctr">
                <a:lnSpc>
                  <a:spcPts val="2785"/>
                </a:lnSpc>
                <a:spcBef>
                  <a:spcPct val="0"/>
                </a:spcBef>
              </a:pPr>
              <a:r>
                <a:rPr lang="en-US" b="true" sz="1989">
                  <a:solidFill>
                    <a:srgbClr val="582C83"/>
                  </a:solidFill>
                  <a:latin typeface="Montserrat Bold"/>
                  <a:ea typeface="Montserrat Bold"/>
                  <a:cs typeface="Montserrat Bold"/>
                  <a:sym typeface="Montserrat Bold"/>
                </a:rPr>
                <a:t>mental health</a:t>
              </a:r>
            </a:p>
          </p:txBody>
        </p:sp>
        <p:sp>
          <p:nvSpPr>
            <p:cNvPr name="TextBox 9" id="9"/>
            <p:cNvSpPr txBox="true"/>
            <p:nvPr/>
          </p:nvSpPr>
          <p:spPr>
            <a:xfrm rot="0">
              <a:off x="6573743" y="4045181"/>
              <a:ext cx="3474586" cy="2034213"/>
            </a:xfrm>
            <a:prstGeom prst="rect">
              <a:avLst/>
            </a:prstGeom>
          </p:spPr>
          <p:txBody>
            <a:bodyPr anchor="t" rtlCol="false" tIns="0" lIns="0" bIns="0" rIns="0">
              <a:spAutoFit/>
            </a:bodyPr>
            <a:lstStyle/>
            <a:p>
              <a:pPr algn="l">
                <a:lnSpc>
                  <a:spcPts val="4862"/>
                </a:lnSpc>
                <a:spcBef>
                  <a:spcPct val="0"/>
                </a:spcBef>
              </a:pPr>
              <a:r>
                <a:rPr lang="en-US" b="true" sz="3473">
                  <a:solidFill>
                    <a:srgbClr val="582C83"/>
                  </a:solidFill>
                  <a:latin typeface="Montserrat Semi-Bold"/>
                  <a:ea typeface="Montserrat Semi-Bold"/>
                  <a:cs typeface="Montserrat Semi-Bold"/>
                  <a:sym typeface="Montserrat Semi-Bold"/>
                </a:rPr>
                <a:t>99%</a:t>
              </a:r>
            </a:p>
          </p:txBody>
        </p:sp>
        <p:sp>
          <p:nvSpPr>
            <p:cNvPr name="TextBox 10" id="10"/>
            <p:cNvSpPr txBox="true"/>
            <p:nvPr/>
          </p:nvSpPr>
          <p:spPr>
            <a:xfrm rot="0">
              <a:off x="4787804" y="6348819"/>
              <a:ext cx="6811089" cy="931271"/>
            </a:xfrm>
            <a:prstGeom prst="rect">
              <a:avLst/>
            </a:prstGeom>
          </p:spPr>
          <p:txBody>
            <a:bodyPr anchor="t" rtlCol="false" tIns="0" lIns="0" bIns="0" rIns="0">
              <a:spAutoFit/>
            </a:bodyPr>
            <a:lstStyle/>
            <a:p>
              <a:pPr algn="ctr">
                <a:lnSpc>
                  <a:spcPts val="2321"/>
                </a:lnSpc>
              </a:pPr>
              <a:r>
                <a:rPr lang="en-US" sz="1658">
                  <a:solidFill>
                    <a:srgbClr val="582C83"/>
                  </a:solidFill>
                  <a:latin typeface="Montserrat"/>
                  <a:ea typeface="Montserrat"/>
                  <a:cs typeface="Montserrat"/>
                  <a:sym typeface="Montserrat"/>
                </a:rPr>
                <a:t>said it had a</a:t>
              </a:r>
            </a:p>
          </p:txBody>
        </p:sp>
      </p:grpSp>
      <p:grpSp>
        <p:nvGrpSpPr>
          <p:cNvPr name="Group 11" id="11"/>
          <p:cNvGrpSpPr/>
          <p:nvPr/>
        </p:nvGrpSpPr>
        <p:grpSpPr>
          <a:xfrm rot="0">
            <a:off x="39364750" y="8459692"/>
            <a:ext cx="12817249" cy="11887998"/>
            <a:chOff x="0" y="0"/>
            <a:chExt cx="17089665" cy="15850664"/>
          </a:xfrm>
        </p:grpSpPr>
        <p:sp>
          <p:nvSpPr>
            <p:cNvPr name="Freeform 12" id="12"/>
            <p:cNvSpPr/>
            <p:nvPr/>
          </p:nvSpPr>
          <p:spPr>
            <a:xfrm flipH="false" flipV="false" rot="0">
              <a:off x="0" y="0"/>
              <a:ext cx="17089665" cy="15850664"/>
            </a:xfrm>
            <a:custGeom>
              <a:avLst/>
              <a:gdLst/>
              <a:ahLst/>
              <a:cxnLst/>
              <a:rect r="r" b="b" t="t" l="l"/>
              <a:pathLst>
                <a:path h="15850664" w="17089665">
                  <a:moveTo>
                    <a:pt x="0" y="0"/>
                  </a:moveTo>
                  <a:lnTo>
                    <a:pt x="17089665" y="0"/>
                  </a:lnTo>
                  <a:lnTo>
                    <a:pt x="17089665" y="15850664"/>
                  </a:lnTo>
                  <a:lnTo>
                    <a:pt x="0" y="15850664"/>
                  </a:lnTo>
                  <a:lnTo>
                    <a:pt x="0" y="0"/>
                  </a:lnTo>
                  <a:close/>
                </a:path>
              </a:pathLst>
            </a:custGeom>
            <a:blipFill>
              <a:blip r:embed="rId4"/>
              <a:stretch>
                <a:fillRect l="0" t="0" r="0" b="0"/>
              </a:stretch>
            </a:blipFill>
          </p:spPr>
        </p:sp>
        <p:grpSp>
          <p:nvGrpSpPr>
            <p:cNvPr name="Group 13" id="13"/>
            <p:cNvGrpSpPr/>
            <p:nvPr/>
          </p:nvGrpSpPr>
          <p:grpSpPr>
            <a:xfrm rot="0">
              <a:off x="2899703" y="3026037"/>
              <a:ext cx="11314428" cy="9857746"/>
              <a:chOff x="0" y="0"/>
              <a:chExt cx="812800" cy="708156"/>
            </a:xfrm>
          </p:grpSpPr>
          <p:sp>
            <p:nvSpPr>
              <p:cNvPr name="Freeform 14" id="14"/>
              <p:cNvSpPr/>
              <p:nvPr/>
            </p:nvSpPr>
            <p:spPr>
              <a:xfrm flipH="false" flipV="false" rot="0">
                <a:off x="13508" y="0"/>
                <a:ext cx="785783" cy="708156"/>
              </a:xfrm>
              <a:custGeom>
                <a:avLst/>
                <a:gdLst/>
                <a:ahLst/>
                <a:cxnLst/>
                <a:rect r="r" b="b" t="t" l="l"/>
                <a:pathLst>
                  <a:path h="708156" w="785783">
                    <a:moveTo>
                      <a:pt x="763809" y="415907"/>
                    </a:moveTo>
                    <a:lnTo>
                      <a:pt x="631575" y="646326"/>
                    </a:lnTo>
                    <a:cubicBezTo>
                      <a:pt x="609627" y="684571"/>
                      <a:pt x="568899" y="708156"/>
                      <a:pt x="524804" y="708156"/>
                    </a:cubicBezTo>
                    <a:lnTo>
                      <a:pt x="260980" y="708156"/>
                    </a:lnTo>
                    <a:cubicBezTo>
                      <a:pt x="216885" y="708156"/>
                      <a:pt x="176157" y="684571"/>
                      <a:pt x="154209" y="646326"/>
                    </a:cubicBezTo>
                    <a:lnTo>
                      <a:pt x="21975" y="415907"/>
                    </a:lnTo>
                    <a:cubicBezTo>
                      <a:pt x="0" y="377616"/>
                      <a:pt x="0" y="330539"/>
                      <a:pt x="21975" y="292248"/>
                    </a:cubicBezTo>
                    <a:lnTo>
                      <a:pt x="154209" y="61830"/>
                    </a:lnTo>
                    <a:cubicBezTo>
                      <a:pt x="176157" y="23585"/>
                      <a:pt x="216885" y="0"/>
                      <a:pt x="260980" y="0"/>
                    </a:cubicBezTo>
                    <a:lnTo>
                      <a:pt x="524804" y="0"/>
                    </a:lnTo>
                    <a:cubicBezTo>
                      <a:pt x="568899" y="0"/>
                      <a:pt x="609627" y="23585"/>
                      <a:pt x="631575" y="61830"/>
                    </a:cubicBezTo>
                    <a:lnTo>
                      <a:pt x="763809" y="292248"/>
                    </a:lnTo>
                    <a:cubicBezTo>
                      <a:pt x="785784" y="330539"/>
                      <a:pt x="785784" y="377616"/>
                      <a:pt x="763809" y="415907"/>
                    </a:cubicBezTo>
                    <a:close/>
                  </a:path>
                </a:pathLst>
              </a:custGeom>
              <a:solidFill>
                <a:srgbClr val="FFFFFF"/>
              </a:solidFill>
            </p:spPr>
          </p:sp>
          <p:sp>
            <p:nvSpPr>
              <p:cNvPr name="TextBox 15" id="15"/>
              <p:cNvSpPr txBox="true"/>
              <p:nvPr/>
            </p:nvSpPr>
            <p:spPr>
              <a:xfrm>
                <a:off x="114300" y="-114300"/>
                <a:ext cx="584200" cy="822456"/>
              </a:xfrm>
              <a:prstGeom prst="rect">
                <a:avLst/>
              </a:prstGeom>
            </p:spPr>
            <p:txBody>
              <a:bodyPr anchor="ctr" rtlCol="false" tIns="50800" lIns="50800" bIns="50800" rIns="50800"/>
              <a:lstStyle/>
              <a:p>
                <a:pPr algn="ctr">
                  <a:lnSpc>
                    <a:spcPts val="7637"/>
                  </a:lnSpc>
                </a:pPr>
              </a:p>
            </p:txBody>
          </p:sp>
        </p:grpSp>
        <p:sp>
          <p:nvSpPr>
            <p:cNvPr name="TextBox 16" id="16"/>
            <p:cNvSpPr txBox="true"/>
            <p:nvPr/>
          </p:nvSpPr>
          <p:spPr>
            <a:xfrm rot="0">
              <a:off x="6484294" y="4407808"/>
              <a:ext cx="4170170" cy="1996216"/>
            </a:xfrm>
            <a:prstGeom prst="rect">
              <a:avLst/>
            </a:prstGeom>
          </p:spPr>
          <p:txBody>
            <a:bodyPr anchor="t" rtlCol="false" tIns="0" lIns="0" bIns="0" rIns="0">
              <a:spAutoFit/>
            </a:bodyPr>
            <a:lstStyle/>
            <a:p>
              <a:pPr algn="l">
                <a:lnSpc>
                  <a:spcPts val="4768"/>
                </a:lnSpc>
                <a:spcBef>
                  <a:spcPct val="0"/>
                </a:spcBef>
              </a:pPr>
              <a:r>
                <a:rPr lang="en-US" b="true" sz="3405">
                  <a:solidFill>
                    <a:srgbClr val="582C83"/>
                  </a:solidFill>
                  <a:latin typeface="Montserrat Semi-Bold"/>
                  <a:ea typeface="Montserrat Semi-Bold"/>
                  <a:cs typeface="Montserrat Semi-Bold"/>
                  <a:sym typeface="Montserrat Semi-Bold"/>
                </a:rPr>
                <a:t>100%</a:t>
              </a:r>
            </a:p>
          </p:txBody>
        </p:sp>
        <p:sp>
          <p:nvSpPr>
            <p:cNvPr name="TextBox 17" id="17"/>
            <p:cNvSpPr txBox="true"/>
            <p:nvPr/>
          </p:nvSpPr>
          <p:spPr>
            <a:xfrm rot="0">
              <a:off x="4724212" y="8348688"/>
              <a:ext cx="7690335" cy="2403521"/>
            </a:xfrm>
            <a:prstGeom prst="rect">
              <a:avLst/>
            </a:prstGeom>
          </p:spPr>
          <p:txBody>
            <a:bodyPr anchor="t" rtlCol="false" tIns="0" lIns="0" bIns="0" rIns="0">
              <a:spAutoFit/>
            </a:bodyPr>
            <a:lstStyle/>
            <a:p>
              <a:pPr algn="ctr">
                <a:lnSpc>
                  <a:spcPts val="2732"/>
                </a:lnSpc>
                <a:spcBef>
                  <a:spcPct val="0"/>
                </a:spcBef>
              </a:pPr>
              <a:r>
                <a:rPr lang="en-US" b="true" sz="1951">
                  <a:solidFill>
                    <a:srgbClr val="582C83"/>
                  </a:solidFill>
                  <a:latin typeface="Montserrat Bold"/>
                  <a:ea typeface="Montserrat Bold"/>
                  <a:cs typeface="Montserrat Bold"/>
                  <a:sym typeface="Montserrat Bold"/>
                </a:rPr>
                <a:t>something to look forward to</a:t>
              </a:r>
            </a:p>
          </p:txBody>
        </p:sp>
        <p:sp>
          <p:nvSpPr>
            <p:cNvPr name="TextBox 18" id="18"/>
            <p:cNvSpPr txBox="true"/>
            <p:nvPr/>
          </p:nvSpPr>
          <p:spPr>
            <a:xfrm rot="0">
              <a:off x="5286887" y="6687085"/>
              <a:ext cx="6679554" cy="913674"/>
            </a:xfrm>
            <a:prstGeom prst="rect">
              <a:avLst/>
            </a:prstGeom>
          </p:spPr>
          <p:txBody>
            <a:bodyPr anchor="t" rtlCol="false" tIns="0" lIns="0" bIns="0" rIns="0">
              <a:spAutoFit/>
            </a:bodyPr>
            <a:lstStyle/>
            <a:p>
              <a:pPr algn="ctr">
                <a:lnSpc>
                  <a:spcPts val="2276"/>
                </a:lnSpc>
              </a:pPr>
              <a:r>
                <a:rPr lang="en-US" sz="1626">
                  <a:solidFill>
                    <a:srgbClr val="582C83"/>
                  </a:solidFill>
                  <a:latin typeface="Montserrat"/>
                  <a:ea typeface="Montserrat"/>
                  <a:cs typeface="Montserrat"/>
                  <a:sym typeface="Montserrat"/>
                </a:rPr>
                <a:t>said it gave them</a:t>
              </a:r>
            </a:p>
          </p:txBody>
        </p:sp>
      </p:grpSp>
      <p:sp>
        <p:nvSpPr>
          <p:cNvPr name="Freeform 19" id="19"/>
          <p:cNvSpPr/>
          <p:nvPr/>
        </p:nvSpPr>
        <p:spPr>
          <a:xfrm flipH="false" flipV="false" rot="549713">
            <a:off x="21230770" y="1255331"/>
            <a:ext cx="3719598" cy="3946523"/>
          </a:xfrm>
          <a:custGeom>
            <a:avLst/>
            <a:gdLst/>
            <a:ahLst/>
            <a:cxnLst/>
            <a:rect r="r" b="b" t="t" l="l"/>
            <a:pathLst>
              <a:path h="3946523" w="3719598">
                <a:moveTo>
                  <a:pt x="0" y="0"/>
                </a:moveTo>
                <a:lnTo>
                  <a:pt x="3719598" y="0"/>
                </a:lnTo>
                <a:lnTo>
                  <a:pt x="3719598" y="3946523"/>
                </a:lnTo>
                <a:lnTo>
                  <a:pt x="0" y="3946523"/>
                </a:lnTo>
                <a:lnTo>
                  <a:pt x="0" y="0"/>
                </a:lnTo>
                <a:close/>
              </a:path>
            </a:pathLst>
          </a:custGeom>
          <a:blipFill>
            <a:blip r:embed="rId5"/>
            <a:stretch>
              <a:fillRect l="0" t="0" r="0" b="0"/>
            </a:stretch>
          </a:blipFill>
        </p:spPr>
      </p:sp>
      <p:grpSp>
        <p:nvGrpSpPr>
          <p:cNvPr name="Group 20" id="20"/>
          <p:cNvGrpSpPr/>
          <p:nvPr/>
        </p:nvGrpSpPr>
        <p:grpSpPr>
          <a:xfrm rot="0">
            <a:off x="31793810" y="13517642"/>
            <a:ext cx="12817249" cy="11887998"/>
            <a:chOff x="0" y="0"/>
            <a:chExt cx="17089665" cy="15850664"/>
          </a:xfrm>
        </p:grpSpPr>
        <p:sp>
          <p:nvSpPr>
            <p:cNvPr name="Freeform 21" id="21"/>
            <p:cNvSpPr/>
            <p:nvPr/>
          </p:nvSpPr>
          <p:spPr>
            <a:xfrm flipH="false" flipV="false" rot="0">
              <a:off x="0" y="0"/>
              <a:ext cx="17089665" cy="15850664"/>
            </a:xfrm>
            <a:custGeom>
              <a:avLst/>
              <a:gdLst/>
              <a:ahLst/>
              <a:cxnLst/>
              <a:rect r="r" b="b" t="t" l="l"/>
              <a:pathLst>
                <a:path h="15850664" w="17089665">
                  <a:moveTo>
                    <a:pt x="0" y="0"/>
                  </a:moveTo>
                  <a:lnTo>
                    <a:pt x="17089665" y="0"/>
                  </a:lnTo>
                  <a:lnTo>
                    <a:pt x="17089665" y="15850664"/>
                  </a:lnTo>
                  <a:lnTo>
                    <a:pt x="0" y="15850664"/>
                  </a:lnTo>
                  <a:lnTo>
                    <a:pt x="0" y="0"/>
                  </a:lnTo>
                  <a:close/>
                </a:path>
              </a:pathLst>
            </a:custGeom>
            <a:blipFill>
              <a:blip r:embed="rId4"/>
              <a:stretch>
                <a:fillRect l="0" t="0" r="0" b="0"/>
              </a:stretch>
            </a:blipFill>
          </p:spPr>
        </p:sp>
        <p:grpSp>
          <p:nvGrpSpPr>
            <p:cNvPr name="Group 22" id="22"/>
            <p:cNvGrpSpPr/>
            <p:nvPr/>
          </p:nvGrpSpPr>
          <p:grpSpPr>
            <a:xfrm rot="0">
              <a:off x="2899703" y="3026037"/>
              <a:ext cx="11314428" cy="9857746"/>
              <a:chOff x="0" y="0"/>
              <a:chExt cx="812800" cy="708156"/>
            </a:xfrm>
          </p:grpSpPr>
          <p:sp>
            <p:nvSpPr>
              <p:cNvPr name="Freeform 23" id="23"/>
              <p:cNvSpPr/>
              <p:nvPr/>
            </p:nvSpPr>
            <p:spPr>
              <a:xfrm flipH="false" flipV="false" rot="0">
                <a:off x="13508" y="0"/>
                <a:ext cx="785783" cy="708156"/>
              </a:xfrm>
              <a:custGeom>
                <a:avLst/>
                <a:gdLst/>
                <a:ahLst/>
                <a:cxnLst/>
                <a:rect r="r" b="b" t="t" l="l"/>
                <a:pathLst>
                  <a:path h="708156" w="785783">
                    <a:moveTo>
                      <a:pt x="763809" y="415907"/>
                    </a:moveTo>
                    <a:lnTo>
                      <a:pt x="631575" y="646326"/>
                    </a:lnTo>
                    <a:cubicBezTo>
                      <a:pt x="609627" y="684571"/>
                      <a:pt x="568899" y="708156"/>
                      <a:pt x="524804" y="708156"/>
                    </a:cubicBezTo>
                    <a:lnTo>
                      <a:pt x="260980" y="708156"/>
                    </a:lnTo>
                    <a:cubicBezTo>
                      <a:pt x="216885" y="708156"/>
                      <a:pt x="176157" y="684571"/>
                      <a:pt x="154209" y="646326"/>
                    </a:cubicBezTo>
                    <a:lnTo>
                      <a:pt x="21975" y="415907"/>
                    </a:lnTo>
                    <a:cubicBezTo>
                      <a:pt x="0" y="377616"/>
                      <a:pt x="0" y="330539"/>
                      <a:pt x="21975" y="292248"/>
                    </a:cubicBezTo>
                    <a:lnTo>
                      <a:pt x="154209" y="61830"/>
                    </a:lnTo>
                    <a:cubicBezTo>
                      <a:pt x="176157" y="23585"/>
                      <a:pt x="216885" y="0"/>
                      <a:pt x="260980" y="0"/>
                    </a:cubicBezTo>
                    <a:lnTo>
                      <a:pt x="524804" y="0"/>
                    </a:lnTo>
                    <a:cubicBezTo>
                      <a:pt x="568899" y="0"/>
                      <a:pt x="609627" y="23585"/>
                      <a:pt x="631575" y="61830"/>
                    </a:cubicBezTo>
                    <a:lnTo>
                      <a:pt x="763809" y="292248"/>
                    </a:lnTo>
                    <a:cubicBezTo>
                      <a:pt x="785784" y="330539"/>
                      <a:pt x="785784" y="377616"/>
                      <a:pt x="763809" y="415907"/>
                    </a:cubicBezTo>
                    <a:close/>
                  </a:path>
                </a:pathLst>
              </a:custGeom>
              <a:solidFill>
                <a:srgbClr val="FFFFFF"/>
              </a:solidFill>
            </p:spPr>
          </p:sp>
          <p:sp>
            <p:nvSpPr>
              <p:cNvPr name="TextBox 24" id="24"/>
              <p:cNvSpPr txBox="true"/>
              <p:nvPr/>
            </p:nvSpPr>
            <p:spPr>
              <a:xfrm>
                <a:off x="114300" y="-114300"/>
                <a:ext cx="584200" cy="822456"/>
              </a:xfrm>
              <a:prstGeom prst="rect">
                <a:avLst/>
              </a:prstGeom>
            </p:spPr>
            <p:txBody>
              <a:bodyPr anchor="ctr" rtlCol="false" tIns="50800" lIns="50800" bIns="50800" rIns="50800"/>
              <a:lstStyle/>
              <a:p>
                <a:pPr algn="ctr">
                  <a:lnSpc>
                    <a:spcPts val="7637"/>
                  </a:lnSpc>
                </a:pPr>
              </a:p>
            </p:txBody>
          </p:sp>
        </p:grpSp>
        <p:sp>
          <p:nvSpPr>
            <p:cNvPr name="TextBox 25" id="25"/>
            <p:cNvSpPr txBox="true"/>
            <p:nvPr/>
          </p:nvSpPr>
          <p:spPr>
            <a:xfrm rot="0">
              <a:off x="6726051" y="4084328"/>
              <a:ext cx="3515836" cy="2057571"/>
            </a:xfrm>
            <a:prstGeom prst="rect">
              <a:avLst/>
            </a:prstGeom>
          </p:spPr>
          <p:txBody>
            <a:bodyPr anchor="t" rtlCol="false" tIns="0" lIns="0" bIns="0" rIns="0">
              <a:spAutoFit/>
            </a:bodyPr>
            <a:lstStyle/>
            <a:p>
              <a:pPr algn="l">
                <a:lnSpc>
                  <a:spcPts val="4919"/>
                </a:lnSpc>
                <a:spcBef>
                  <a:spcPct val="0"/>
                </a:spcBef>
              </a:pPr>
              <a:r>
                <a:rPr lang="en-US" b="true" sz="3514">
                  <a:solidFill>
                    <a:srgbClr val="582C83"/>
                  </a:solidFill>
                  <a:latin typeface="Montserrat Semi-Bold"/>
                  <a:ea typeface="Montserrat Semi-Bold"/>
                  <a:cs typeface="Montserrat Semi-Bold"/>
                  <a:sym typeface="Montserrat Semi-Bold"/>
                </a:rPr>
                <a:t>99%</a:t>
              </a:r>
            </a:p>
          </p:txBody>
        </p:sp>
        <p:sp>
          <p:nvSpPr>
            <p:cNvPr name="TextBox 26" id="26"/>
            <p:cNvSpPr txBox="true"/>
            <p:nvPr/>
          </p:nvSpPr>
          <p:spPr>
            <a:xfrm rot="0">
              <a:off x="3494546" y="7828578"/>
              <a:ext cx="10014347" cy="3779626"/>
            </a:xfrm>
            <a:prstGeom prst="rect">
              <a:avLst/>
            </a:prstGeom>
          </p:spPr>
          <p:txBody>
            <a:bodyPr anchor="t" rtlCol="false" tIns="0" lIns="0" bIns="0" rIns="0">
              <a:spAutoFit/>
            </a:bodyPr>
            <a:lstStyle/>
            <a:p>
              <a:pPr algn="ctr">
                <a:lnSpc>
                  <a:spcPts val="2819"/>
                </a:lnSpc>
              </a:pPr>
              <a:r>
                <a:rPr lang="en-US" b="true" sz="2013">
                  <a:solidFill>
                    <a:srgbClr val="582C83"/>
                  </a:solidFill>
                  <a:latin typeface="Montserrat Bold"/>
                  <a:ea typeface="Montserrat Bold"/>
                  <a:cs typeface="Montserrat Bold"/>
                  <a:sym typeface="Montserrat Bold"/>
                </a:rPr>
                <a:t>opportunity to</a:t>
              </a:r>
            </a:p>
            <a:p>
              <a:pPr algn="ctr">
                <a:lnSpc>
                  <a:spcPts val="2819"/>
                </a:lnSpc>
              </a:pPr>
              <a:r>
                <a:rPr lang="en-US" b="true" sz="2013">
                  <a:solidFill>
                    <a:srgbClr val="582C83"/>
                  </a:solidFill>
                  <a:latin typeface="Montserrat Bold"/>
                  <a:ea typeface="Montserrat Bold"/>
                  <a:cs typeface="Montserrat Bold"/>
                  <a:sym typeface="Montserrat Bold"/>
                </a:rPr>
                <a:t>create precious</a:t>
              </a:r>
            </a:p>
            <a:p>
              <a:pPr algn="ctr">
                <a:lnSpc>
                  <a:spcPts val="2819"/>
                </a:lnSpc>
                <a:spcBef>
                  <a:spcPct val="0"/>
                </a:spcBef>
              </a:pPr>
              <a:r>
                <a:rPr lang="en-US" b="true" sz="2013">
                  <a:solidFill>
                    <a:srgbClr val="582C83"/>
                  </a:solidFill>
                  <a:latin typeface="Montserrat Bold"/>
                  <a:ea typeface="Montserrat Bold"/>
                  <a:cs typeface="Montserrat Bold"/>
                  <a:sym typeface="Montserrat Bold"/>
                </a:rPr>
                <a:t>memories</a:t>
              </a:r>
            </a:p>
          </p:txBody>
        </p:sp>
        <p:sp>
          <p:nvSpPr>
            <p:cNvPr name="TextBox 27" id="27"/>
            <p:cNvSpPr txBox="true"/>
            <p:nvPr/>
          </p:nvSpPr>
          <p:spPr>
            <a:xfrm rot="0">
              <a:off x="5015871" y="6432828"/>
              <a:ext cx="6891950" cy="941818"/>
            </a:xfrm>
            <a:prstGeom prst="rect">
              <a:avLst/>
            </a:prstGeom>
          </p:spPr>
          <p:txBody>
            <a:bodyPr anchor="t" rtlCol="false" tIns="0" lIns="0" bIns="0" rIns="0">
              <a:spAutoFit/>
            </a:bodyPr>
            <a:lstStyle/>
            <a:p>
              <a:pPr algn="ctr">
                <a:lnSpc>
                  <a:spcPts val="2349"/>
                </a:lnSpc>
              </a:pPr>
              <a:r>
                <a:rPr lang="en-US" sz="1678">
                  <a:solidFill>
                    <a:srgbClr val="582C83"/>
                  </a:solidFill>
                  <a:latin typeface="Montserrat"/>
                  <a:ea typeface="Montserrat"/>
                  <a:cs typeface="Montserrat"/>
                  <a:sym typeface="Montserrat"/>
                </a:rPr>
                <a:t>said it was an</a:t>
              </a:r>
            </a:p>
          </p:txBody>
        </p:sp>
      </p:grpSp>
      <p:grpSp>
        <p:nvGrpSpPr>
          <p:cNvPr name="Group 28" id="28"/>
          <p:cNvGrpSpPr/>
          <p:nvPr/>
        </p:nvGrpSpPr>
        <p:grpSpPr>
          <a:xfrm rot="0">
            <a:off x="1148173" y="10713501"/>
            <a:ext cx="32428731" cy="17821215"/>
            <a:chOff x="0" y="0"/>
            <a:chExt cx="43238308" cy="23761620"/>
          </a:xfrm>
        </p:grpSpPr>
        <p:sp>
          <p:nvSpPr>
            <p:cNvPr name="Freeform 29" id="29"/>
            <p:cNvSpPr/>
            <p:nvPr/>
          </p:nvSpPr>
          <p:spPr>
            <a:xfrm flipH="false" flipV="false" rot="0">
              <a:off x="0" y="0"/>
              <a:ext cx="23761620" cy="23761620"/>
            </a:xfrm>
            <a:custGeom>
              <a:avLst/>
              <a:gdLst/>
              <a:ahLst/>
              <a:cxnLst/>
              <a:rect r="r" b="b" t="t" l="l"/>
              <a:pathLst>
                <a:path h="23761620" w="23761620">
                  <a:moveTo>
                    <a:pt x="0" y="0"/>
                  </a:moveTo>
                  <a:lnTo>
                    <a:pt x="23761620" y="0"/>
                  </a:lnTo>
                  <a:lnTo>
                    <a:pt x="23761620" y="23761620"/>
                  </a:lnTo>
                  <a:lnTo>
                    <a:pt x="0" y="237616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0" id="30"/>
            <p:cNvSpPr/>
            <p:nvPr/>
          </p:nvSpPr>
          <p:spPr>
            <a:xfrm flipH="false" flipV="false" rot="0">
              <a:off x="19476687" y="0"/>
              <a:ext cx="23761620" cy="23761620"/>
            </a:xfrm>
            <a:custGeom>
              <a:avLst/>
              <a:gdLst/>
              <a:ahLst/>
              <a:cxnLst/>
              <a:rect r="r" b="b" t="t" l="l"/>
              <a:pathLst>
                <a:path h="23761620" w="23761620">
                  <a:moveTo>
                    <a:pt x="0" y="0"/>
                  </a:moveTo>
                  <a:lnTo>
                    <a:pt x="23761621" y="0"/>
                  </a:lnTo>
                  <a:lnTo>
                    <a:pt x="23761621" y="23761620"/>
                  </a:lnTo>
                  <a:lnTo>
                    <a:pt x="0" y="237616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grpSp>
        <p:nvGrpSpPr>
          <p:cNvPr name="Group 31" id="31"/>
          <p:cNvGrpSpPr/>
          <p:nvPr/>
        </p:nvGrpSpPr>
        <p:grpSpPr>
          <a:xfrm rot="0">
            <a:off x="1148173" y="5246419"/>
            <a:ext cx="32428731" cy="17821215"/>
            <a:chOff x="0" y="0"/>
            <a:chExt cx="43238308" cy="23761620"/>
          </a:xfrm>
        </p:grpSpPr>
        <p:sp>
          <p:nvSpPr>
            <p:cNvPr name="Freeform 32" id="32"/>
            <p:cNvSpPr/>
            <p:nvPr/>
          </p:nvSpPr>
          <p:spPr>
            <a:xfrm flipH="false" flipV="false" rot="0">
              <a:off x="0" y="0"/>
              <a:ext cx="23761620" cy="23761620"/>
            </a:xfrm>
            <a:custGeom>
              <a:avLst/>
              <a:gdLst/>
              <a:ahLst/>
              <a:cxnLst/>
              <a:rect r="r" b="b" t="t" l="l"/>
              <a:pathLst>
                <a:path h="23761620" w="23761620">
                  <a:moveTo>
                    <a:pt x="0" y="0"/>
                  </a:moveTo>
                  <a:lnTo>
                    <a:pt x="23761620" y="0"/>
                  </a:lnTo>
                  <a:lnTo>
                    <a:pt x="23761620" y="23761620"/>
                  </a:lnTo>
                  <a:lnTo>
                    <a:pt x="0" y="237616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3" id="33"/>
            <p:cNvSpPr/>
            <p:nvPr/>
          </p:nvSpPr>
          <p:spPr>
            <a:xfrm flipH="false" flipV="false" rot="0">
              <a:off x="19476687" y="0"/>
              <a:ext cx="23761620" cy="23761620"/>
            </a:xfrm>
            <a:custGeom>
              <a:avLst/>
              <a:gdLst/>
              <a:ahLst/>
              <a:cxnLst/>
              <a:rect r="r" b="b" t="t" l="l"/>
              <a:pathLst>
                <a:path h="23761620" w="23761620">
                  <a:moveTo>
                    <a:pt x="0" y="0"/>
                  </a:moveTo>
                  <a:lnTo>
                    <a:pt x="23761621" y="0"/>
                  </a:lnTo>
                  <a:lnTo>
                    <a:pt x="23761621" y="23761620"/>
                  </a:lnTo>
                  <a:lnTo>
                    <a:pt x="0" y="237616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grpSp>
        <p:nvGrpSpPr>
          <p:cNvPr name="Group 34" id="34"/>
          <p:cNvGrpSpPr/>
          <p:nvPr/>
        </p:nvGrpSpPr>
        <p:grpSpPr>
          <a:xfrm rot="0">
            <a:off x="1148173" y="16027018"/>
            <a:ext cx="32428731" cy="17821215"/>
            <a:chOff x="0" y="0"/>
            <a:chExt cx="43238308" cy="23761620"/>
          </a:xfrm>
        </p:grpSpPr>
        <p:sp>
          <p:nvSpPr>
            <p:cNvPr name="Freeform 35" id="35"/>
            <p:cNvSpPr/>
            <p:nvPr/>
          </p:nvSpPr>
          <p:spPr>
            <a:xfrm flipH="false" flipV="false" rot="0">
              <a:off x="0" y="0"/>
              <a:ext cx="23761620" cy="23761620"/>
            </a:xfrm>
            <a:custGeom>
              <a:avLst/>
              <a:gdLst/>
              <a:ahLst/>
              <a:cxnLst/>
              <a:rect r="r" b="b" t="t" l="l"/>
              <a:pathLst>
                <a:path h="23761620" w="23761620">
                  <a:moveTo>
                    <a:pt x="0" y="0"/>
                  </a:moveTo>
                  <a:lnTo>
                    <a:pt x="23761620" y="0"/>
                  </a:lnTo>
                  <a:lnTo>
                    <a:pt x="23761620" y="23761620"/>
                  </a:lnTo>
                  <a:lnTo>
                    <a:pt x="0" y="237616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6" id="36"/>
            <p:cNvSpPr/>
            <p:nvPr/>
          </p:nvSpPr>
          <p:spPr>
            <a:xfrm flipH="false" flipV="false" rot="0">
              <a:off x="19476687" y="0"/>
              <a:ext cx="23761620" cy="23761620"/>
            </a:xfrm>
            <a:custGeom>
              <a:avLst/>
              <a:gdLst/>
              <a:ahLst/>
              <a:cxnLst/>
              <a:rect r="r" b="b" t="t" l="l"/>
              <a:pathLst>
                <a:path h="23761620" w="23761620">
                  <a:moveTo>
                    <a:pt x="0" y="0"/>
                  </a:moveTo>
                  <a:lnTo>
                    <a:pt x="23761621" y="0"/>
                  </a:lnTo>
                  <a:lnTo>
                    <a:pt x="23761621" y="23761620"/>
                  </a:lnTo>
                  <a:lnTo>
                    <a:pt x="0" y="237616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grpSp>
        <p:nvGrpSpPr>
          <p:cNvPr name="Group 37" id="37"/>
          <p:cNvGrpSpPr/>
          <p:nvPr/>
        </p:nvGrpSpPr>
        <p:grpSpPr>
          <a:xfrm rot="0">
            <a:off x="2502965" y="17257998"/>
            <a:ext cx="29846770" cy="4721546"/>
            <a:chOff x="0" y="0"/>
            <a:chExt cx="2152937" cy="340579"/>
          </a:xfrm>
        </p:grpSpPr>
        <p:sp>
          <p:nvSpPr>
            <p:cNvPr name="Freeform 38" id="38"/>
            <p:cNvSpPr/>
            <p:nvPr/>
          </p:nvSpPr>
          <p:spPr>
            <a:xfrm flipH="false" flipV="false" rot="0">
              <a:off x="0" y="0"/>
              <a:ext cx="2152937" cy="340579"/>
            </a:xfrm>
            <a:custGeom>
              <a:avLst/>
              <a:gdLst/>
              <a:ahLst/>
              <a:cxnLst/>
              <a:rect r="r" b="b" t="t" l="l"/>
              <a:pathLst>
                <a:path h="340579" w="2152937">
                  <a:moveTo>
                    <a:pt x="0" y="0"/>
                  </a:moveTo>
                  <a:lnTo>
                    <a:pt x="2152937" y="0"/>
                  </a:lnTo>
                  <a:lnTo>
                    <a:pt x="2152937" y="340579"/>
                  </a:lnTo>
                  <a:lnTo>
                    <a:pt x="0" y="340579"/>
                  </a:lnTo>
                  <a:close/>
                </a:path>
              </a:pathLst>
            </a:custGeom>
            <a:solidFill>
              <a:srgbClr val="FFFFFF"/>
            </a:solidFill>
            <a:ln w="106501" cap="sq">
              <a:gradFill>
                <a:gsLst>
                  <a:gs pos="0">
                    <a:srgbClr val="FFFFFF">
                      <a:alpha val="0"/>
                    </a:srgbClr>
                  </a:gs>
                  <a:gs pos="100000">
                    <a:srgbClr val="9B9B9B">
                      <a:alpha val="0"/>
                    </a:srgbClr>
                  </a:gs>
                </a:gsLst>
                <a:lin ang="0"/>
              </a:gradFill>
              <a:prstDash val="solid"/>
              <a:miter/>
            </a:ln>
          </p:spPr>
        </p:sp>
        <p:sp>
          <p:nvSpPr>
            <p:cNvPr name="TextBox 39" id="39"/>
            <p:cNvSpPr txBox="true"/>
            <p:nvPr/>
          </p:nvSpPr>
          <p:spPr>
            <a:xfrm>
              <a:off x="0" y="-47625"/>
              <a:ext cx="2152937" cy="388204"/>
            </a:xfrm>
            <a:prstGeom prst="rect">
              <a:avLst/>
            </a:prstGeom>
          </p:spPr>
          <p:txBody>
            <a:bodyPr anchor="ctr" rtlCol="false" tIns="90290" lIns="90290" bIns="90290" rIns="90290"/>
            <a:lstStyle/>
            <a:p>
              <a:pPr algn="l">
                <a:lnSpc>
                  <a:spcPts val="3936"/>
                </a:lnSpc>
              </a:pPr>
              <a:r>
                <a:rPr lang="en-US" sz="2811">
                  <a:solidFill>
                    <a:srgbClr val="FFFFFF"/>
                  </a:solidFill>
                  <a:latin typeface="Montserrat"/>
                  <a:ea typeface="Montserrat"/>
                  <a:cs typeface="Montserrat"/>
                  <a:sym typeface="Montserrat"/>
                </a:rPr>
                <a:t>                                       </a:t>
              </a:r>
            </a:p>
          </p:txBody>
        </p:sp>
      </p:grpSp>
      <p:grpSp>
        <p:nvGrpSpPr>
          <p:cNvPr name="Group 40" id="40"/>
          <p:cNvGrpSpPr/>
          <p:nvPr/>
        </p:nvGrpSpPr>
        <p:grpSpPr>
          <a:xfrm rot="0">
            <a:off x="2502965" y="22621642"/>
            <a:ext cx="29846770" cy="4631967"/>
            <a:chOff x="0" y="0"/>
            <a:chExt cx="2152937" cy="334118"/>
          </a:xfrm>
        </p:grpSpPr>
        <p:sp>
          <p:nvSpPr>
            <p:cNvPr name="Freeform 41" id="41"/>
            <p:cNvSpPr/>
            <p:nvPr/>
          </p:nvSpPr>
          <p:spPr>
            <a:xfrm flipH="false" flipV="false" rot="0">
              <a:off x="0" y="0"/>
              <a:ext cx="2152937" cy="334118"/>
            </a:xfrm>
            <a:custGeom>
              <a:avLst/>
              <a:gdLst/>
              <a:ahLst/>
              <a:cxnLst/>
              <a:rect r="r" b="b" t="t" l="l"/>
              <a:pathLst>
                <a:path h="334118" w="2152937">
                  <a:moveTo>
                    <a:pt x="0" y="0"/>
                  </a:moveTo>
                  <a:lnTo>
                    <a:pt x="2152937" y="0"/>
                  </a:lnTo>
                  <a:lnTo>
                    <a:pt x="2152937" y="334118"/>
                  </a:lnTo>
                  <a:lnTo>
                    <a:pt x="0" y="334118"/>
                  </a:lnTo>
                  <a:close/>
                </a:path>
              </a:pathLst>
            </a:custGeom>
            <a:solidFill>
              <a:srgbClr val="FFFFFF"/>
            </a:solidFill>
            <a:ln w="106501" cap="sq">
              <a:gradFill>
                <a:gsLst>
                  <a:gs pos="0">
                    <a:srgbClr val="FFFFFF">
                      <a:alpha val="0"/>
                    </a:srgbClr>
                  </a:gs>
                  <a:gs pos="100000">
                    <a:srgbClr val="9B9B9B">
                      <a:alpha val="0"/>
                    </a:srgbClr>
                  </a:gs>
                </a:gsLst>
                <a:lin ang="0"/>
              </a:gradFill>
              <a:prstDash val="solid"/>
              <a:miter/>
            </a:ln>
          </p:spPr>
        </p:sp>
        <p:sp>
          <p:nvSpPr>
            <p:cNvPr name="TextBox 42" id="42"/>
            <p:cNvSpPr txBox="true"/>
            <p:nvPr/>
          </p:nvSpPr>
          <p:spPr>
            <a:xfrm>
              <a:off x="0" y="-47625"/>
              <a:ext cx="2152937" cy="381743"/>
            </a:xfrm>
            <a:prstGeom prst="rect">
              <a:avLst/>
            </a:prstGeom>
          </p:spPr>
          <p:txBody>
            <a:bodyPr anchor="ctr" rtlCol="false" tIns="90290" lIns="90290" bIns="90290" rIns="90290"/>
            <a:lstStyle/>
            <a:p>
              <a:pPr algn="l">
                <a:lnSpc>
                  <a:spcPts val="3936"/>
                </a:lnSpc>
              </a:pPr>
              <a:r>
                <a:rPr lang="en-US" sz="2811">
                  <a:solidFill>
                    <a:srgbClr val="FFFFFF"/>
                  </a:solidFill>
                  <a:latin typeface="Montserrat"/>
                  <a:ea typeface="Montserrat"/>
                  <a:cs typeface="Montserrat"/>
                  <a:sym typeface="Montserrat"/>
                </a:rPr>
                <a:t>                                       </a:t>
              </a:r>
            </a:p>
          </p:txBody>
        </p:sp>
      </p:grpSp>
      <p:grpSp>
        <p:nvGrpSpPr>
          <p:cNvPr name="Group 43" id="43"/>
          <p:cNvGrpSpPr/>
          <p:nvPr/>
        </p:nvGrpSpPr>
        <p:grpSpPr>
          <a:xfrm rot="0">
            <a:off x="2502965" y="11823506"/>
            <a:ext cx="29846770" cy="4658861"/>
            <a:chOff x="0" y="0"/>
            <a:chExt cx="2152937" cy="336058"/>
          </a:xfrm>
        </p:grpSpPr>
        <p:sp>
          <p:nvSpPr>
            <p:cNvPr name="Freeform 44" id="44"/>
            <p:cNvSpPr/>
            <p:nvPr/>
          </p:nvSpPr>
          <p:spPr>
            <a:xfrm flipH="false" flipV="false" rot="0">
              <a:off x="0" y="0"/>
              <a:ext cx="2152937" cy="336058"/>
            </a:xfrm>
            <a:custGeom>
              <a:avLst/>
              <a:gdLst/>
              <a:ahLst/>
              <a:cxnLst/>
              <a:rect r="r" b="b" t="t" l="l"/>
              <a:pathLst>
                <a:path h="336058" w="2152937">
                  <a:moveTo>
                    <a:pt x="0" y="0"/>
                  </a:moveTo>
                  <a:lnTo>
                    <a:pt x="2152937" y="0"/>
                  </a:lnTo>
                  <a:lnTo>
                    <a:pt x="2152937" y="336058"/>
                  </a:lnTo>
                  <a:lnTo>
                    <a:pt x="0" y="336058"/>
                  </a:lnTo>
                  <a:close/>
                </a:path>
              </a:pathLst>
            </a:custGeom>
            <a:solidFill>
              <a:srgbClr val="FFFFFF"/>
            </a:solidFill>
            <a:ln w="106501" cap="sq">
              <a:gradFill>
                <a:gsLst>
                  <a:gs pos="0">
                    <a:srgbClr val="FFFFFF">
                      <a:alpha val="0"/>
                    </a:srgbClr>
                  </a:gs>
                  <a:gs pos="100000">
                    <a:srgbClr val="9B9B9B">
                      <a:alpha val="0"/>
                    </a:srgbClr>
                  </a:gs>
                </a:gsLst>
                <a:lin ang="0"/>
              </a:gradFill>
              <a:prstDash val="solid"/>
              <a:miter/>
            </a:ln>
          </p:spPr>
        </p:sp>
        <p:sp>
          <p:nvSpPr>
            <p:cNvPr name="TextBox 45" id="45"/>
            <p:cNvSpPr txBox="true"/>
            <p:nvPr/>
          </p:nvSpPr>
          <p:spPr>
            <a:xfrm>
              <a:off x="0" y="-47625"/>
              <a:ext cx="2152937" cy="383683"/>
            </a:xfrm>
            <a:prstGeom prst="rect">
              <a:avLst/>
            </a:prstGeom>
          </p:spPr>
          <p:txBody>
            <a:bodyPr anchor="ctr" rtlCol="false" tIns="90290" lIns="90290" bIns="90290" rIns="90290"/>
            <a:lstStyle/>
            <a:p>
              <a:pPr algn="l">
                <a:lnSpc>
                  <a:spcPts val="3936"/>
                </a:lnSpc>
              </a:pPr>
              <a:r>
                <a:rPr lang="en-US" sz="2811">
                  <a:solidFill>
                    <a:srgbClr val="FFFFFF"/>
                  </a:solidFill>
                  <a:latin typeface="Montserrat"/>
                  <a:ea typeface="Montserrat"/>
                  <a:cs typeface="Montserrat"/>
                  <a:sym typeface="Montserrat"/>
                </a:rPr>
                <a:t>                                       </a:t>
              </a:r>
            </a:p>
          </p:txBody>
        </p:sp>
      </p:grpSp>
      <p:grpSp>
        <p:nvGrpSpPr>
          <p:cNvPr name="Group 46" id="46"/>
          <p:cNvGrpSpPr/>
          <p:nvPr/>
        </p:nvGrpSpPr>
        <p:grpSpPr>
          <a:xfrm rot="0">
            <a:off x="31793810" y="3577523"/>
            <a:ext cx="12817249" cy="11887998"/>
            <a:chOff x="0" y="0"/>
            <a:chExt cx="17089665" cy="15850664"/>
          </a:xfrm>
        </p:grpSpPr>
        <p:sp>
          <p:nvSpPr>
            <p:cNvPr name="Freeform 47" id="47"/>
            <p:cNvSpPr/>
            <p:nvPr/>
          </p:nvSpPr>
          <p:spPr>
            <a:xfrm flipH="false" flipV="false" rot="0">
              <a:off x="0" y="0"/>
              <a:ext cx="17089665" cy="15850664"/>
            </a:xfrm>
            <a:custGeom>
              <a:avLst/>
              <a:gdLst/>
              <a:ahLst/>
              <a:cxnLst/>
              <a:rect r="r" b="b" t="t" l="l"/>
              <a:pathLst>
                <a:path h="15850664" w="17089665">
                  <a:moveTo>
                    <a:pt x="0" y="0"/>
                  </a:moveTo>
                  <a:lnTo>
                    <a:pt x="17089665" y="0"/>
                  </a:lnTo>
                  <a:lnTo>
                    <a:pt x="17089665" y="15850664"/>
                  </a:lnTo>
                  <a:lnTo>
                    <a:pt x="0" y="15850664"/>
                  </a:lnTo>
                  <a:lnTo>
                    <a:pt x="0" y="0"/>
                  </a:lnTo>
                  <a:close/>
                </a:path>
              </a:pathLst>
            </a:custGeom>
            <a:blipFill>
              <a:blip r:embed="rId4"/>
              <a:stretch>
                <a:fillRect l="0" t="0" r="0" b="0"/>
              </a:stretch>
            </a:blipFill>
          </p:spPr>
        </p:sp>
        <p:grpSp>
          <p:nvGrpSpPr>
            <p:cNvPr name="Group 48" id="48"/>
            <p:cNvGrpSpPr/>
            <p:nvPr/>
          </p:nvGrpSpPr>
          <p:grpSpPr>
            <a:xfrm rot="0">
              <a:off x="2899703" y="2996459"/>
              <a:ext cx="11314428" cy="9857746"/>
              <a:chOff x="0" y="0"/>
              <a:chExt cx="812800" cy="708156"/>
            </a:xfrm>
          </p:grpSpPr>
          <p:sp>
            <p:nvSpPr>
              <p:cNvPr name="Freeform 49" id="49"/>
              <p:cNvSpPr/>
              <p:nvPr/>
            </p:nvSpPr>
            <p:spPr>
              <a:xfrm flipH="false" flipV="false" rot="0">
                <a:off x="13508" y="0"/>
                <a:ext cx="785783" cy="708156"/>
              </a:xfrm>
              <a:custGeom>
                <a:avLst/>
                <a:gdLst/>
                <a:ahLst/>
                <a:cxnLst/>
                <a:rect r="r" b="b" t="t" l="l"/>
                <a:pathLst>
                  <a:path h="708156" w="785783">
                    <a:moveTo>
                      <a:pt x="763809" y="415907"/>
                    </a:moveTo>
                    <a:lnTo>
                      <a:pt x="631575" y="646326"/>
                    </a:lnTo>
                    <a:cubicBezTo>
                      <a:pt x="609627" y="684571"/>
                      <a:pt x="568899" y="708156"/>
                      <a:pt x="524804" y="708156"/>
                    </a:cubicBezTo>
                    <a:lnTo>
                      <a:pt x="260980" y="708156"/>
                    </a:lnTo>
                    <a:cubicBezTo>
                      <a:pt x="216885" y="708156"/>
                      <a:pt x="176157" y="684571"/>
                      <a:pt x="154209" y="646326"/>
                    </a:cubicBezTo>
                    <a:lnTo>
                      <a:pt x="21975" y="415907"/>
                    </a:lnTo>
                    <a:cubicBezTo>
                      <a:pt x="0" y="377616"/>
                      <a:pt x="0" y="330539"/>
                      <a:pt x="21975" y="292248"/>
                    </a:cubicBezTo>
                    <a:lnTo>
                      <a:pt x="154209" y="61830"/>
                    </a:lnTo>
                    <a:cubicBezTo>
                      <a:pt x="176157" y="23585"/>
                      <a:pt x="216885" y="0"/>
                      <a:pt x="260980" y="0"/>
                    </a:cubicBezTo>
                    <a:lnTo>
                      <a:pt x="524804" y="0"/>
                    </a:lnTo>
                    <a:cubicBezTo>
                      <a:pt x="568899" y="0"/>
                      <a:pt x="609627" y="23585"/>
                      <a:pt x="631575" y="61830"/>
                    </a:cubicBezTo>
                    <a:lnTo>
                      <a:pt x="763809" y="292248"/>
                    </a:lnTo>
                    <a:cubicBezTo>
                      <a:pt x="785784" y="330539"/>
                      <a:pt x="785784" y="377616"/>
                      <a:pt x="763809" y="415907"/>
                    </a:cubicBezTo>
                    <a:close/>
                  </a:path>
                </a:pathLst>
              </a:custGeom>
              <a:solidFill>
                <a:srgbClr val="FFFFFF"/>
              </a:solidFill>
            </p:spPr>
          </p:sp>
          <p:sp>
            <p:nvSpPr>
              <p:cNvPr name="TextBox 50" id="50"/>
              <p:cNvSpPr txBox="true"/>
              <p:nvPr/>
            </p:nvSpPr>
            <p:spPr>
              <a:xfrm>
                <a:off x="114300" y="-114300"/>
                <a:ext cx="584200" cy="822456"/>
              </a:xfrm>
              <a:prstGeom prst="rect">
                <a:avLst/>
              </a:prstGeom>
            </p:spPr>
            <p:txBody>
              <a:bodyPr anchor="ctr" rtlCol="false" tIns="50800" lIns="50800" bIns="50800" rIns="50800"/>
              <a:lstStyle/>
              <a:p>
                <a:pPr algn="ctr">
                  <a:lnSpc>
                    <a:spcPts val="7637"/>
                  </a:lnSpc>
                </a:pPr>
              </a:p>
            </p:txBody>
          </p:sp>
        </p:grpSp>
        <p:sp>
          <p:nvSpPr>
            <p:cNvPr name="TextBox 51" id="51"/>
            <p:cNvSpPr txBox="true"/>
            <p:nvPr/>
          </p:nvSpPr>
          <p:spPr>
            <a:xfrm rot="0">
              <a:off x="6739038" y="3530380"/>
              <a:ext cx="3407485" cy="1996216"/>
            </a:xfrm>
            <a:prstGeom prst="rect">
              <a:avLst/>
            </a:prstGeom>
          </p:spPr>
          <p:txBody>
            <a:bodyPr anchor="t" rtlCol="false" tIns="0" lIns="0" bIns="0" rIns="0">
              <a:spAutoFit/>
            </a:bodyPr>
            <a:lstStyle/>
            <a:p>
              <a:pPr algn="l">
                <a:lnSpc>
                  <a:spcPts val="4768"/>
                </a:lnSpc>
                <a:spcBef>
                  <a:spcPct val="0"/>
                </a:spcBef>
              </a:pPr>
              <a:r>
                <a:rPr lang="en-US" b="true" sz="3405">
                  <a:solidFill>
                    <a:srgbClr val="582C83"/>
                  </a:solidFill>
                  <a:latin typeface="Montserrat Semi-Bold"/>
                  <a:ea typeface="Montserrat Semi-Bold"/>
                  <a:cs typeface="Montserrat Semi-Bold"/>
                  <a:sym typeface="Montserrat Semi-Bold"/>
                </a:rPr>
                <a:t>99%</a:t>
              </a:r>
            </a:p>
          </p:txBody>
        </p:sp>
        <p:sp>
          <p:nvSpPr>
            <p:cNvPr name="TextBox 52" id="52"/>
            <p:cNvSpPr txBox="true"/>
            <p:nvPr/>
          </p:nvSpPr>
          <p:spPr>
            <a:xfrm rot="0">
              <a:off x="3589919" y="6920667"/>
              <a:ext cx="9705724" cy="5041617"/>
            </a:xfrm>
            <a:prstGeom prst="rect">
              <a:avLst/>
            </a:prstGeom>
          </p:spPr>
          <p:txBody>
            <a:bodyPr anchor="t" rtlCol="false" tIns="0" lIns="0" bIns="0" rIns="0">
              <a:spAutoFit/>
            </a:bodyPr>
            <a:lstStyle/>
            <a:p>
              <a:pPr algn="ctr">
                <a:lnSpc>
                  <a:spcPts val="7637"/>
                </a:lnSpc>
              </a:pPr>
              <a:r>
                <a:rPr lang="en-US" b="true" sz="5455">
                  <a:solidFill>
                    <a:srgbClr val="582C83"/>
                  </a:solidFill>
                  <a:latin typeface="Montserrat Bold"/>
                  <a:ea typeface="Montserrat Bold"/>
                  <a:cs typeface="Montserrat Bold"/>
                  <a:sym typeface="Montserrat Bold"/>
                </a:rPr>
                <a:t>opportunity to</a:t>
              </a:r>
            </a:p>
            <a:p>
              <a:pPr algn="ctr">
                <a:lnSpc>
                  <a:spcPts val="7637"/>
                </a:lnSpc>
              </a:pPr>
              <a:r>
                <a:rPr lang="en-US" b="true" sz="5455">
                  <a:solidFill>
                    <a:srgbClr val="582C83"/>
                  </a:solidFill>
                  <a:latin typeface="Montserrat Bold"/>
                  <a:ea typeface="Montserrat Bold"/>
                  <a:cs typeface="Montserrat Bold"/>
                  <a:sym typeface="Montserrat Bold"/>
                </a:rPr>
                <a:t>spend quality </a:t>
              </a:r>
            </a:p>
            <a:p>
              <a:pPr algn="ctr">
                <a:lnSpc>
                  <a:spcPts val="7637"/>
                </a:lnSpc>
              </a:pPr>
              <a:r>
                <a:rPr lang="en-US" b="true" sz="5455">
                  <a:solidFill>
                    <a:srgbClr val="582C83"/>
                  </a:solidFill>
                  <a:latin typeface="Montserrat Bold"/>
                  <a:ea typeface="Montserrat Bold"/>
                  <a:cs typeface="Montserrat Bold"/>
                  <a:sym typeface="Montserrat Bold"/>
                </a:rPr>
                <a:t>time with </a:t>
              </a:r>
            </a:p>
            <a:p>
              <a:pPr algn="ctr">
                <a:lnSpc>
                  <a:spcPts val="7637"/>
                </a:lnSpc>
                <a:spcBef>
                  <a:spcPct val="0"/>
                </a:spcBef>
              </a:pPr>
              <a:r>
                <a:rPr lang="en-US" b="true" sz="5455">
                  <a:solidFill>
                    <a:srgbClr val="582C83"/>
                  </a:solidFill>
                  <a:latin typeface="Montserrat Bold"/>
                  <a:ea typeface="Montserrat Bold"/>
                  <a:cs typeface="Montserrat Bold"/>
                  <a:sym typeface="Montserrat Bold"/>
                </a:rPr>
                <a:t>loved ones</a:t>
              </a:r>
            </a:p>
          </p:txBody>
        </p:sp>
        <p:sp>
          <p:nvSpPr>
            <p:cNvPr name="TextBox 53" id="53"/>
            <p:cNvSpPr txBox="true"/>
            <p:nvPr/>
          </p:nvSpPr>
          <p:spPr>
            <a:xfrm rot="0">
              <a:off x="5103004" y="5809657"/>
              <a:ext cx="6679554" cy="913674"/>
            </a:xfrm>
            <a:prstGeom prst="rect">
              <a:avLst/>
            </a:prstGeom>
          </p:spPr>
          <p:txBody>
            <a:bodyPr anchor="t" rtlCol="false" tIns="0" lIns="0" bIns="0" rIns="0">
              <a:spAutoFit/>
            </a:bodyPr>
            <a:lstStyle/>
            <a:p>
              <a:pPr algn="ctr">
                <a:lnSpc>
                  <a:spcPts val="2276"/>
                </a:lnSpc>
              </a:pPr>
              <a:r>
                <a:rPr lang="en-US" sz="1626">
                  <a:solidFill>
                    <a:srgbClr val="582C83"/>
                  </a:solidFill>
                  <a:latin typeface="Montserrat"/>
                  <a:ea typeface="Montserrat"/>
                  <a:cs typeface="Montserrat"/>
                  <a:sym typeface="Montserrat"/>
                </a:rPr>
                <a:t>said it was an</a:t>
              </a:r>
            </a:p>
          </p:txBody>
        </p:sp>
      </p:grpSp>
      <p:sp>
        <p:nvSpPr>
          <p:cNvPr name="Freeform 54" id="54"/>
          <p:cNvSpPr/>
          <p:nvPr/>
        </p:nvSpPr>
        <p:spPr>
          <a:xfrm flipH="false" flipV="false" rot="0">
            <a:off x="40567133" y="-898820"/>
            <a:ext cx="9409952" cy="9409952"/>
          </a:xfrm>
          <a:custGeom>
            <a:avLst/>
            <a:gdLst/>
            <a:ahLst/>
            <a:cxnLst/>
            <a:rect r="r" b="b" t="t" l="l"/>
            <a:pathLst>
              <a:path h="9409952" w="9409952">
                <a:moveTo>
                  <a:pt x="0" y="0"/>
                </a:moveTo>
                <a:lnTo>
                  <a:pt x="9409952" y="0"/>
                </a:lnTo>
                <a:lnTo>
                  <a:pt x="9409952" y="9409952"/>
                </a:lnTo>
                <a:lnTo>
                  <a:pt x="0" y="9409952"/>
                </a:lnTo>
                <a:lnTo>
                  <a:pt x="0" y="0"/>
                </a:lnTo>
                <a:close/>
              </a:path>
            </a:pathLst>
          </a:custGeom>
          <a:blipFill>
            <a:blip r:embed="rId8"/>
            <a:stretch>
              <a:fillRect l="0" t="0" r="0" b="0"/>
            </a:stretch>
          </a:blipFill>
        </p:spPr>
      </p:sp>
      <p:sp>
        <p:nvSpPr>
          <p:cNvPr name="TextBox 55" id="55"/>
          <p:cNvSpPr txBox="true"/>
          <p:nvPr/>
        </p:nvSpPr>
        <p:spPr>
          <a:xfrm rot="0">
            <a:off x="3006168" y="19401621"/>
            <a:ext cx="29343566" cy="2514970"/>
          </a:xfrm>
          <a:prstGeom prst="rect">
            <a:avLst/>
          </a:prstGeom>
        </p:spPr>
        <p:txBody>
          <a:bodyPr anchor="t" rtlCol="false" tIns="0" lIns="0" bIns="0" rIns="0">
            <a:spAutoFit/>
          </a:bodyPr>
          <a:lstStyle/>
          <a:p>
            <a:pPr algn="l">
              <a:lnSpc>
                <a:spcPts val="6955"/>
              </a:lnSpc>
            </a:pPr>
            <a:r>
              <a:rPr lang="en-US" sz="4968">
                <a:solidFill>
                  <a:srgbClr val="582C83"/>
                </a:solidFill>
                <a:latin typeface="Montserrat"/>
                <a:ea typeface="Montserrat"/>
                <a:cs typeface="Montserrat"/>
                <a:sym typeface="Montserrat"/>
              </a:rPr>
              <a:t>We offe</a:t>
            </a:r>
            <a:r>
              <a:rPr lang="en-US" sz="4968">
                <a:solidFill>
                  <a:srgbClr val="582C83"/>
                </a:solidFill>
                <a:latin typeface="Montserrat"/>
                <a:ea typeface="Montserrat"/>
                <a:cs typeface="Montserrat"/>
                <a:sym typeface="Montserrat"/>
              </a:rPr>
              <a:t>r young people and their families the opportunity to spend uncomplicated quality time together while pursuing an activity that injects a little normality.</a:t>
            </a:r>
          </a:p>
          <a:p>
            <a:pPr algn="l">
              <a:lnSpc>
                <a:spcPts val="6955"/>
              </a:lnSpc>
            </a:pPr>
          </a:p>
        </p:txBody>
      </p:sp>
      <p:sp>
        <p:nvSpPr>
          <p:cNvPr name="TextBox 56" id="56"/>
          <p:cNvSpPr txBox="true"/>
          <p:nvPr/>
        </p:nvSpPr>
        <p:spPr>
          <a:xfrm rot="0">
            <a:off x="3006168" y="17893288"/>
            <a:ext cx="28961846" cy="2405380"/>
          </a:xfrm>
          <a:prstGeom prst="rect">
            <a:avLst/>
          </a:prstGeom>
        </p:spPr>
        <p:txBody>
          <a:bodyPr anchor="t" rtlCol="false" tIns="0" lIns="0" bIns="0" rIns="0">
            <a:spAutoFit/>
          </a:bodyPr>
          <a:lstStyle/>
          <a:p>
            <a:pPr algn="l">
              <a:lnSpc>
                <a:spcPts val="9783"/>
              </a:lnSpc>
              <a:spcBef>
                <a:spcPct val="0"/>
              </a:spcBef>
            </a:pPr>
            <a:r>
              <a:rPr lang="en-US" b="true" sz="6988">
                <a:solidFill>
                  <a:srgbClr val="582C83"/>
                </a:solidFill>
                <a:latin typeface="Montserrat Bold"/>
                <a:ea typeface="Montserrat Bold"/>
                <a:cs typeface="Montserrat Bold"/>
                <a:sym typeface="Montserrat Bold"/>
              </a:rPr>
              <a:t>A chance for beneficiaries to reconnect with family or friends</a:t>
            </a:r>
          </a:p>
          <a:p>
            <a:pPr algn="l">
              <a:lnSpc>
                <a:spcPts val="9783"/>
              </a:lnSpc>
              <a:spcBef>
                <a:spcPct val="0"/>
              </a:spcBef>
            </a:pPr>
          </a:p>
        </p:txBody>
      </p:sp>
      <p:sp>
        <p:nvSpPr>
          <p:cNvPr name="TextBox 57" id="57"/>
          <p:cNvSpPr txBox="true"/>
          <p:nvPr/>
        </p:nvSpPr>
        <p:spPr>
          <a:xfrm rot="0">
            <a:off x="3006168" y="24317252"/>
            <a:ext cx="29343566" cy="3366783"/>
          </a:xfrm>
          <a:prstGeom prst="rect">
            <a:avLst/>
          </a:prstGeom>
        </p:spPr>
        <p:txBody>
          <a:bodyPr anchor="t" rtlCol="false" tIns="0" lIns="0" bIns="0" rIns="0">
            <a:spAutoFit/>
          </a:bodyPr>
          <a:lstStyle/>
          <a:p>
            <a:pPr algn="l">
              <a:lnSpc>
                <a:spcPts val="6955"/>
              </a:lnSpc>
            </a:pPr>
            <a:r>
              <a:rPr lang="en-US" sz="4968">
                <a:solidFill>
                  <a:srgbClr val="582C83"/>
                </a:solidFill>
                <a:latin typeface="Montserrat"/>
                <a:ea typeface="Montserrat"/>
                <a:cs typeface="Montserrat"/>
                <a:sym typeface="Montserrat"/>
              </a:rPr>
              <a:t>Ou</a:t>
            </a:r>
            <a:r>
              <a:rPr lang="en-US" sz="4968">
                <a:solidFill>
                  <a:srgbClr val="582C83"/>
                </a:solidFill>
                <a:latin typeface="Montserrat"/>
                <a:ea typeface="Montserrat"/>
                <a:cs typeface="Montserrat"/>
                <a:sym typeface="Montserrat"/>
              </a:rPr>
              <a:t>r experiences lift spirits from the moment they are in the diary. They also give precious memories to look back on, which is especially important for families facing a terminal diagnosis. </a:t>
            </a:r>
          </a:p>
          <a:p>
            <a:pPr algn="l">
              <a:lnSpc>
                <a:spcPts val="6955"/>
              </a:lnSpc>
            </a:pPr>
          </a:p>
        </p:txBody>
      </p:sp>
      <p:sp>
        <p:nvSpPr>
          <p:cNvPr name="TextBox 58" id="58"/>
          <p:cNvSpPr txBox="true"/>
          <p:nvPr/>
        </p:nvSpPr>
        <p:spPr>
          <a:xfrm rot="0">
            <a:off x="3006168" y="23000485"/>
            <a:ext cx="26196568" cy="2405380"/>
          </a:xfrm>
          <a:prstGeom prst="rect">
            <a:avLst/>
          </a:prstGeom>
        </p:spPr>
        <p:txBody>
          <a:bodyPr anchor="t" rtlCol="false" tIns="0" lIns="0" bIns="0" rIns="0">
            <a:spAutoFit/>
          </a:bodyPr>
          <a:lstStyle/>
          <a:p>
            <a:pPr algn="just">
              <a:lnSpc>
                <a:spcPts val="9783"/>
              </a:lnSpc>
              <a:spcBef>
                <a:spcPct val="0"/>
              </a:spcBef>
            </a:pPr>
            <a:r>
              <a:rPr lang="en-US" b="true" sz="6988">
                <a:solidFill>
                  <a:srgbClr val="582C83"/>
                </a:solidFill>
                <a:latin typeface="Montserrat Bold"/>
                <a:ea typeface="Montserrat Bold"/>
                <a:cs typeface="Montserrat Bold"/>
                <a:sym typeface="Montserrat Bold"/>
              </a:rPr>
              <a:t>An opportunity to create precious memories</a:t>
            </a:r>
          </a:p>
          <a:p>
            <a:pPr algn="just">
              <a:lnSpc>
                <a:spcPts val="9783"/>
              </a:lnSpc>
              <a:spcBef>
                <a:spcPct val="0"/>
              </a:spcBef>
            </a:pPr>
          </a:p>
        </p:txBody>
      </p:sp>
      <p:sp>
        <p:nvSpPr>
          <p:cNvPr name="TextBox 59" id="59"/>
          <p:cNvSpPr txBox="true"/>
          <p:nvPr/>
        </p:nvSpPr>
        <p:spPr>
          <a:xfrm rot="0">
            <a:off x="2209904" y="1876187"/>
            <a:ext cx="29926555" cy="4385191"/>
          </a:xfrm>
          <a:prstGeom prst="rect">
            <a:avLst/>
          </a:prstGeom>
        </p:spPr>
        <p:txBody>
          <a:bodyPr anchor="t" rtlCol="false" tIns="0" lIns="0" bIns="0" rIns="0">
            <a:spAutoFit/>
          </a:bodyPr>
          <a:lstStyle/>
          <a:p>
            <a:pPr algn="l">
              <a:lnSpc>
                <a:spcPts val="36020"/>
              </a:lnSpc>
            </a:pPr>
            <a:r>
              <a:rPr lang="en-US" sz="25729" b="true">
                <a:solidFill>
                  <a:srgbClr val="582C83"/>
                </a:solidFill>
                <a:latin typeface="Montserrat Ultra-Bold"/>
                <a:ea typeface="Montserrat Ultra-Bold"/>
                <a:cs typeface="Montserrat Ultra-Bold"/>
                <a:sym typeface="Montserrat Ultra-Bold"/>
              </a:rPr>
              <a:t>The impact</a:t>
            </a:r>
          </a:p>
        </p:txBody>
      </p:sp>
      <p:sp>
        <p:nvSpPr>
          <p:cNvPr name="TextBox 60" id="60"/>
          <p:cNvSpPr txBox="true"/>
          <p:nvPr/>
        </p:nvSpPr>
        <p:spPr>
          <a:xfrm rot="0">
            <a:off x="2556713" y="6660535"/>
            <a:ext cx="28571463" cy="3630146"/>
          </a:xfrm>
          <a:prstGeom prst="rect">
            <a:avLst/>
          </a:prstGeom>
        </p:spPr>
        <p:txBody>
          <a:bodyPr anchor="t" rtlCol="false" tIns="0" lIns="0" bIns="0" rIns="0">
            <a:spAutoFit/>
          </a:bodyPr>
          <a:lstStyle/>
          <a:p>
            <a:pPr algn="l">
              <a:lnSpc>
                <a:spcPts val="9783"/>
              </a:lnSpc>
            </a:pPr>
            <a:r>
              <a:rPr lang="en-US" sz="6988">
                <a:solidFill>
                  <a:srgbClr val="582C83"/>
                </a:solidFill>
                <a:latin typeface="Montserrat"/>
                <a:ea typeface="Montserrat"/>
                <a:cs typeface="Montserrat"/>
                <a:sym typeface="Montserrat"/>
              </a:rPr>
              <a:t>Our bespoke Special Days, Breaks and Treats are often humble requests that offer much-needed distraction from living with illness, even just for a few precious hours. They offer:</a:t>
            </a:r>
          </a:p>
        </p:txBody>
      </p:sp>
      <p:sp>
        <p:nvSpPr>
          <p:cNvPr name="TextBox 61" id="61"/>
          <p:cNvSpPr txBox="true"/>
          <p:nvPr/>
        </p:nvSpPr>
        <p:spPr>
          <a:xfrm rot="0">
            <a:off x="3006168" y="13902336"/>
            <a:ext cx="29343566" cy="1663157"/>
          </a:xfrm>
          <a:prstGeom prst="rect">
            <a:avLst/>
          </a:prstGeom>
        </p:spPr>
        <p:txBody>
          <a:bodyPr anchor="t" rtlCol="false" tIns="0" lIns="0" bIns="0" rIns="0">
            <a:spAutoFit/>
          </a:bodyPr>
          <a:lstStyle/>
          <a:p>
            <a:pPr algn="l">
              <a:lnSpc>
                <a:spcPts val="6955"/>
              </a:lnSpc>
            </a:pPr>
            <a:r>
              <a:rPr lang="en-US" sz="4968">
                <a:solidFill>
                  <a:srgbClr val="582C83"/>
                </a:solidFill>
                <a:latin typeface="Montserrat"/>
                <a:ea typeface="Montserrat"/>
                <a:cs typeface="Montserrat"/>
                <a:sym typeface="Montserrat"/>
              </a:rPr>
              <a:t>St</a:t>
            </a:r>
            <a:r>
              <a:rPr lang="en-US" sz="4968">
                <a:solidFill>
                  <a:srgbClr val="582C83"/>
                </a:solidFill>
                <a:latin typeface="Montserrat"/>
                <a:ea typeface="Montserrat"/>
                <a:cs typeface="Montserrat"/>
                <a:sym typeface="Montserrat"/>
              </a:rPr>
              <a:t>arting a treatment journey as a cancer patient or receiving the diagnosis of a life-long degenerative or genetic condition is devastating for young adults and families. </a:t>
            </a:r>
          </a:p>
        </p:txBody>
      </p:sp>
      <p:sp>
        <p:nvSpPr>
          <p:cNvPr name="TextBox 62" id="62"/>
          <p:cNvSpPr txBox="true"/>
          <p:nvPr/>
        </p:nvSpPr>
        <p:spPr>
          <a:xfrm rot="0">
            <a:off x="3006168" y="12474877"/>
            <a:ext cx="28122008" cy="1180614"/>
          </a:xfrm>
          <a:prstGeom prst="rect">
            <a:avLst/>
          </a:prstGeom>
        </p:spPr>
        <p:txBody>
          <a:bodyPr anchor="t" rtlCol="false" tIns="0" lIns="0" bIns="0" rIns="0">
            <a:spAutoFit/>
          </a:bodyPr>
          <a:lstStyle/>
          <a:p>
            <a:pPr algn="l">
              <a:lnSpc>
                <a:spcPts val="9783"/>
              </a:lnSpc>
              <a:spcBef>
                <a:spcPct val="0"/>
              </a:spcBef>
            </a:pPr>
            <a:r>
              <a:rPr lang="en-US" b="true" sz="6988">
                <a:solidFill>
                  <a:srgbClr val="582C83"/>
                </a:solidFill>
                <a:latin typeface="Montserrat Bold"/>
                <a:ea typeface="Montserrat Bold"/>
                <a:cs typeface="Montserrat Bold"/>
                <a:sym typeface="Montserrat Bold"/>
              </a:rPr>
              <a:t>A focus away from illness and long-term treatment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1983685"/>
            <a:ext cx="51280427" cy="16986641"/>
          </a:xfrm>
          <a:custGeom>
            <a:avLst/>
            <a:gdLst/>
            <a:ahLst/>
            <a:cxnLst/>
            <a:rect r="r" b="b" t="t" l="l"/>
            <a:pathLst>
              <a:path h="16986641" w="51280427">
                <a:moveTo>
                  <a:pt x="0" y="0"/>
                </a:moveTo>
                <a:lnTo>
                  <a:pt x="51280427" y="0"/>
                </a:lnTo>
                <a:lnTo>
                  <a:pt x="51280427" y="16986641"/>
                </a:lnTo>
                <a:lnTo>
                  <a:pt x="0" y="169866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458489" y="6323397"/>
            <a:ext cx="33525970" cy="21688749"/>
            <a:chOff x="0" y="0"/>
            <a:chExt cx="3158819" cy="2043515"/>
          </a:xfrm>
        </p:grpSpPr>
        <p:sp>
          <p:nvSpPr>
            <p:cNvPr name="Freeform 4" id="4"/>
            <p:cNvSpPr/>
            <p:nvPr/>
          </p:nvSpPr>
          <p:spPr>
            <a:xfrm flipH="false" flipV="false" rot="0">
              <a:off x="0" y="0"/>
              <a:ext cx="3158819" cy="2043515"/>
            </a:xfrm>
            <a:custGeom>
              <a:avLst/>
              <a:gdLst/>
              <a:ahLst/>
              <a:cxnLst/>
              <a:rect r="r" b="b" t="t" l="l"/>
              <a:pathLst>
                <a:path h="2043515" w="3158819">
                  <a:moveTo>
                    <a:pt x="32921" y="0"/>
                  </a:moveTo>
                  <a:lnTo>
                    <a:pt x="3125898" y="0"/>
                  </a:lnTo>
                  <a:cubicBezTo>
                    <a:pt x="3144080" y="0"/>
                    <a:pt x="3158819" y="14739"/>
                    <a:pt x="3158819" y="32921"/>
                  </a:cubicBezTo>
                  <a:lnTo>
                    <a:pt x="3158819" y="2010594"/>
                  </a:lnTo>
                  <a:cubicBezTo>
                    <a:pt x="3158819" y="2028776"/>
                    <a:pt x="3144080" y="2043515"/>
                    <a:pt x="3125898" y="2043515"/>
                  </a:cubicBezTo>
                  <a:lnTo>
                    <a:pt x="32921" y="2043515"/>
                  </a:lnTo>
                  <a:cubicBezTo>
                    <a:pt x="14739" y="2043515"/>
                    <a:pt x="0" y="2028776"/>
                    <a:pt x="0" y="2010594"/>
                  </a:cubicBezTo>
                  <a:lnTo>
                    <a:pt x="0" y="32921"/>
                  </a:lnTo>
                  <a:cubicBezTo>
                    <a:pt x="0" y="14739"/>
                    <a:pt x="14739" y="0"/>
                    <a:pt x="32921" y="0"/>
                  </a:cubicBezTo>
                  <a:close/>
                </a:path>
              </a:pathLst>
            </a:custGeom>
            <a:solidFill>
              <a:srgbClr val="FFFFFF"/>
            </a:solidFill>
            <a:ln w="106501" cap="rnd">
              <a:gradFill>
                <a:gsLst>
                  <a:gs pos="0">
                    <a:srgbClr val="582C83">
                      <a:alpha val="100000"/>
                    </a:srgbClr>
                  </a:gs>
                  <a:gs pos="50000">
                    <a:srgbClr val="D85DEC">
                      <a:alpha val="100000"/>
                    </a:srgbClr>
                  </a:gs>
                  <a:gs pos="100000">
                    <a:srgbClr val="FFFFFF">
                      <a:alpha val="100000"/>
                    </a:srgbClr>
                  </a:gs>
                </a:gsLst>
                <a:lin ang="18900000"/>
              </a:gradFill>
              <a:prstDash val="solid"/>
              <a:round/>
            </a:ln>
          </p:spPr>
        </p:sp>
        <p:sp>
          <p:nvSpPr>
            <p:cNvPr name="TextBox 5" id="5"/>
            <p:cNvSpPr txBox="true"/>
            <p:nvPr/>
          </p:nvSpPr>
          <p:spPr>
            <a:xfrm>
              <a:off x="0" y="-114300"/>
              <a:ext cx="3158819" cy="2157815"/>
            </a:xfrm>
            <a:prstGeom prst="rect">
              <a:avLst/>
            </a:prstGeom>
          </p:spPr>
          <p:txBody>
            <a:bodyPr anchor="ctr" rtlCol="false" tIns="50800" lIns="50800" bIns="50800" rIns="50800"/>
            <a:lstStyle/>
            <a:p>
              <a:pPr algn="ctr">
                <a:lnSpc>
                  <a:spcPts val="7637"/>
                </a:lnSpc>
              </a:pPr>
            </a:p>
          </p:txBody>
        </p:sp>
      </p:grpSp>
      <p:sp>
        <p:nvSpPr>
          <p:cNvPr name="TextBox 6" id="6"/>
          <p:cNvSpPr txBox="true"/>
          <p:nvPr/>
        </p:nvSpPr>
        <p:spPr>
          <a:xfrm rot="0">
            <a:off x="3839187" y="6872697"/>
            <a:ext cx="30728005" cy="20705777"/>
          </a:xfrm>
          <a:prstGeom prst="rect">
            <a:avLst/>
          </a:prstGeom>
        </p:spPr>
        <p:txBody>
          <a:bodyPr anchor="t" rtlCol="false" tIns="0" lIns="0" bIns="0" rIns="0">
            <a:spAutoFit/>
          </a:bodyPr>
          <a:lstStyle/>
          <a:p>
            <a:pPr algn="ctr">
              <a:lnSpc>
                <a:spcPts val="10794"/>
              </a:lnSpc>
            </a:pPr>
            <a:r>
              <a:rPr lang="en-US" sz="7710">
                <a:solidFill>
                  <a:srgbClr val="000000"/>
                </a:solidFill>
                <a:latin typeface="Montserrat"/>
                <a:ea typeface="Montserrat"/>
                <a:cs typeface="Montserrat"/>
                <a:sym typeface="Montserrat"/>
              </a:rPr>
              <a:t>Willow was founded in 1999 by </a:t>
            </a:r>
            <a:r>
              <a:rPr lang="en-US" sz="7710">
                <a:solidFill>
                  <a:srgbClr val="000000"/>
                </a:solidFill>
                <a:latin typeface="Montserrat"/>
                <a:ea typeface="Montserrat"/>
                <a:cs typeface="Montserrat"/>
                <a:sym typeface="Montserrat"/>
              </a:rPr>
              <a:t>Bob Wilson and his wife, Megs, in memory of their daughter, Anna, who lost her life at the age of 31 after battling cancer for five years. During these challenging years, Anna created some truly unforgettable moments together with her family and friends. </a:t>
            </a:r>
          </a:p>
          <a:p>
            <a:pPr algn="ctr">
              <a:lnSpc>
                <a:spcPts val="10794"/>
              </a:lnSpc>
            </a:pPr>
          </a:p>
          <a:p>
            <a:pPr algn="ctr">
              <a:lnSpc>
                <a:spcPts val="10794"/>
              </a:lnSpc>
            </a:pPr>
            <a:r>
              <a:rPr lang="en-US" sz="7710">
                <a:solidFill>
                  <a:srgbClr val="582C83"/>
                </a:solidFill>
                <a:latin typeface="Montserrat Alternates"/>
                <a:ea typeface="Montserrat Alternates"/>
                <a:cs typeface="Montserrat Alternates"/>
                <a:sym typeface="Montserrat Alternates"/>
              </a:rPr>
              <a:t>Anna’s ‘Special Days’, which emphasised quality of life and quality time shared with loved ones, became the inspiration for Willow.</a:t>
            </a:r>
          </a:p>
          <a:p>
            <a:pPr algn="ctr">
              <a:lnSpc>
                <a:spcPts val="10794"/>
              </a:lnSpc>
            </a:pPr>
          </a:p>
          <a:p>
            <a:pPr algn="ctr">
              <a:lnSpc>
                <a:spcPts val="10794"/>
              </a:lnSpc>
            </a:pPr>
            <a:r>
              <a:rPr lang="en-US" sz="7710">
                <a:solidFill>
                  <a:srgbClr val="000000"/>
                </a:solidFill>
                <a:latin typeface="Montserrat"/>
                <a:ea typeface="Montserrat"/>
                <a:cs typeface="Montserrat"/>
                <a:sym typeface="Montserrat"/>
              </a:rPr>
              <a:t>Our bespoke experiences offer our beneficiaries a welcome distraction from the harsh realities of living with a life-threatening illness and can help restore a sense of normality to their lives. Since we were founded, we have supported more than 22,500 seriously ill young adults, aged 16 to 40.</a:t>
            </a:r>
          </a:p>
          <a:p>
            <a:pPr algn="ctr">
              <a:lnSpc>
                <a:spcPts val="4178"/>
              </a:lnSpc>
            </a:pPr>
          </a:p>
        </p:txBody>
      </p:sp>
      <p:grpSp>
        <p:nvGrpSpPr>
          <p:cNvPr name="Group 7" id="7"/>
          <p:cNvGrpSpPr/>
          <p:nvPr/>
        </p:nvGrpSpPr>
        <p:grpSpPr>
          <a:xfrm rot="0">
            <a:off x="37292845" y="6323397"/>
            <a:ext cx="10231453" cy="12668003"/>
            <a:chOff x="0" y="0"/>
            <a:chExt cx="12247211" cy="15163800"/>
          </a:xfrm>
        </p:grpSpPr>
        <p:sp>
          <p:nvSpPr>
            <p:cNvPr name="Freeform 8" id="8"/>
            <p:cNvSpPr/>
            <p:nvPr/>
          </p:nvSpPr>
          <p:spPr>
            <a:xfrm flipH="false" flipV="false" rot="0">
              <a:off x="0" y="0"/>
              <a:ext cx="12247211" cy="15163800"/>
            </a:xfrm>
            <a:custGeom>
              <a:avLst/>
              <a:gdLst/>
              <a:ahLst/>
              <a:cxnLst/>
              <a:rect r="r" b="b" t="t" l="l"/>
              <a:pathLst>
                <a:path h="15163800" w="12247211">
                  <a:moveTo>
                    <a:pt x="12247211" y="254000"/>
                  </a:moveTo>
                  <a:lnTo>
                    <a:pt x="12247211" y="14909800"/>
                  </a:lnTo>
                  <a:cubicBezTo>
                    <a:pt x="12247211" y="15050136"/>
                    <a:pt x="12115781" y="15163800"/>
                    <a:pt x="11953513" y="15163800"/>
                  </a:cubicBezTo>
                  <a:lnTo>
                    <a:pt x="293698" y="15163800"/>
                  </a:lnTo>
                  <a:cubicBezTo>
                    <a:pt x="131430" y="15163800"/>
                    <a:pt x="0" y="15050136"/>
                    <a:pt x="0" y="14909800"/>
                  </a:cubicBezTo>
                  <a:lnTo>
                    <a:pt x="0" y="254000"/>
                  </a:lnTo>
                  <a:cubicBezTo>
                    <a:pt x="0" y="113665"/>
                    <a:pt x="131430" y="0"/>
                    <a:pt x="293698" y="0"/>
                  </a:cubicBezTo>
                  <a:lnTo>
                    <a:pt x="11953513" y="0"/>
                  </a:lnTo>
                  <a:cubicBezTo>
                    <a:pt x="12115781" y="0"/>
                    <a:pt x="12247211" y="113665"/>
                    <a:pt x="12247211" y="254000"/>
                  </a:cubicBezTo>
                  <a:close/>
                </a:path>
              </a:pathLst>
            </a:custGeom>
            <a:blipFill>
              <a:blip r:embed="rId4"/>
              <a:stretch>
                <a:fillRect l="0" t="-3068" r="-166" b="-2661"/>
              </a:stretch>
            </a:blipFill>
            <a:ln w="53251" cap="sq">
              <a:solidFill>
                <a:srgbClr val="C964CF"/>
              </a:solidFill>
              <a:prstDash val="solid"/>
              <a:miter/>
            </a:ln>
          </p:spPr>
        </p:sp>
      </p:grpSp>
      <p:sp>
        <p:nvSpPr>
          <p:cNvPr name="Freeform 9" id="9"/>
          <p:cNvSpPr/>
          <p:nvPr/>
        </p:nvSpPr>
        <p:spPr>
          <a:xfrm flipH="false" flipV="false" rot="0">
            <a:off x="38698006" y="22674399"/>
            <a:ext cx="7421130" cy="7421130"/>
          </a:xfrm>
          <a:custGeom>
            <a:avLst/>
            <a:gdLst/>
            <a:ahLst/>
            <a:cxnLst/>
            <a:rect r="r" b="b" t="t" l="l"/>
            <a:pathLst>
              <a:path h="7421130" w="7421130">
                <a:moveTo>
                  <a:pt x="0" y="0"/>
                </a:moveTo>
                <a:lnTo>
                  <a:pt x="7421130" y="0"/>
                </a:lnTo>
                <a:lnTo>
                  <a:pt x="7421130" y="7421131"/>
                </a:lnTo>
                <a:lnTo>
                  <a:pt x="0" y="7421131"/>
                </a:lnTo>
                <a:lnTo>
                  <a:pt x="0" y="0"/>
                </a:lnTo>
                <a:close/>
              </a:path>
            </a:pathLst>
          </a:custGeom>
          <a:blipFill>
            <a:blip r:embed="rId5"/>
            <a:stretch>
              <a:fillRect l="0" t="0" r="0" b="0"/>
            </a:stretch>
          </a:blipFill>
        </p:spPr>
      </p:sp>
      <p:sp>
        <p:nvSpPr>
          <p:cNvPr name="TextBox 10" id="10"/>
          <p:cNvSpPr txBox="true"/>
          <p:nvPr/>
        </p:nvSpPr>
        <p:spPr>
          <a:xfrm rot="0">
            <a:off x="2458489" y="1432325"/>
            <a:ext cx="46203697" cy="4385191"/>
          </a:xfrm>
          <a:prstGeom prst="rect">
            <a:avLst/>
          </a:prstGeom>
        </p:spPr>
        <p:txBody>
          <a:bodyPr anchor="t" rtlCol="false" tIns="0" lIns="0" bIns="0" rIns="0">
            <a:spAutoFit/>
          </a:bodyPr>
          <a:lstStyle/>
          <a:p>
            <a:pPr algn="l">
              <a:lnSpc>
                <a:spcPts val="36020"/>
              </a:lnSpc>
            </a:pPr>
            <a:r>
              <a:rPr lang="en-US" sz="25729" b="true">
                <a:solidFill>
                  <a:srgbClr val="582C83"/>
                </a:solidFill>
                <a:latin typeface="Montserrat Ultra-Bold"/>
                <a:ea typeface="Montserrat Ultra-Bold"/>
                <a:cs typeface="Montserrat Ultra-Bold"/>
                <a:sym typeface="Montserrat Ultra-Bold"/>
              </a:rPr>
              <a:t>What do Willow do?</a:t>
            </a:r>
          </a:p>
        </p:txBody>
      </p:sp>
      <p:sp>
        <p:nvSpPr>
          <p:cNvPr name="TextBox 11" id="11"/>
          <p:cNvSpPr txBox="true"/>
          <p:nvPr/>
        </p:nvSpPr>
        <p:spPr>
          <a:xfrm rot="0">
            <a:off x="35984459" y="19287227"/>
            <a:ext cx="13094776" cy="4359837"/>
          </a:xfrm>
          <a:prstGeom prst="rect">
            <a:avLst/>
          </a:prstGeom>
        </p:spPr>
        <p:txBody>
          <a:bodyPr anchor="t" rtlCol="false" tIns="0" lIns="0" bIns="0" rIns="0">
            <a:spAutoFit/>
          </a:bodyPr>
          <a:lstStyle/>
          <a:p>
            <a:pPr algn="ctr">
              <a:lnSpc>
                <a:spcPts val="10105"/>
              </a:lnSpc>
            </a:pPr>
            <a:r>
              <a:rPr lang="en-US" sz="11105" spc="555">
                <a:solidFill>
                  <a:srgbClr val="582C83"/>
                </a:solidFill>
                <a:latin typeface="ZoojaPro"/>
                <a:ea typeface="ZoojaPro"/>
                <a:cs typeface="ZoojaPro"/>
                <a:sym typeface="ZoojaPro"/>
              </a:rPr>
              <a:t>“She taught us that quality of life and quality of time is paramount.”</a:t>
            </a:r>
          </a:p>
        </p:txBody>
      </p:sp>
      <p:sp>
        <p:nvSpPr>
          <p:cNvPr name="TextBox 12" id="12"/>
          <p:cNvSpPr txBox="true"/>
          <p:nvPr/>
        </p:nvSpPr>
        <p:spPr>
          <a:xfrm rot="0">
            <a:off x="35984459" y="23773417"/>
            <a:ext cx="12899798" cy="914890"/>
          </a:xfrm>
          <a:prstGeom prst="rect">
            <a:avLst/>
          </a:prstGeom>
        </p:spPr>
        <p:txBody>
          <a:bodyPr anchor="t" rtlCol="false" tIns="0" lIns="0" bIns="0" rIns="0">
            <a:spAutoFit/>
          </a:bodyPr>
          <a:lstStyle/>
          <a:p>
            <a:pPr algn="ctr">
              <a:lnSpc>
                <a:spcPts val="7819"/>
              </a:lnSpc>
              <a:spcBef>
                <a:spcPct val="0"/>
              </a:spcBef>
            </a:pPr>
            <a:r>
              <a:rPr lang="en-US" sz="5585">
                <a:solidFill>
                  <a:srgbClr val="582C83"/>
                </a:solidFill>
                <a:latin typeface="Montserrat"/>
                <a:ea typeface="Montserrat"/>
                <a:cs typeface="Montserrat"/>
                <a:sym typeface="Montserrat"/>
              </a:rPr>
              <a:t>Bob and Megs Wilson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82C83">
                <a:alpha val="100000"/>
              </a:srgbClr>
            </a:gs>
            <a:gs pos="50000">
              <a:srgbClr val="D85DEC">
                <a:alpha val="100000"/>
              </a:srgbClr>
            </a:gs>
            <a:gs pos="100000">
              <a:srgbClr val="FFFFFF">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true" flipV="true" rot="-6380395">
            <a:off x="39322180" y="-9328796"/>
            <a:ext cx="10099349" cy="26925721"/>
          </a:xfrm>
          <a:custGeom>
            <a:avLst/>
            <a:gdLst/>
            <a:ahLst/>
            <a:cxnLst/>
            <a:rect r="r" b="b" t="t" l="l"/>
            <a:pathLst>
              <a:path h="26925721" w="10099349">
                <a:moveTo>
                  <a:pt x="10099349" y="26925721"/>
                </a:moveTo>
                <a:lnTo>
                  <a:pt x="0" y="26925721"/>
                </a:lnTo>
                <a:lnTo>
                  <a:pt x="0" y="0"/>
                </a:lnTo>
                <a:lnTo>
                  <a:pt x="10099349" y="0"/>
                </a:lnTo>
                <a:lnTo>
                  <a:pt x="10099349" y="26925721"/>
                </a:lnTo>
                <a:close/>
              </a:path>
            </a:pathLst>
          </a:custGeom>
          <a:blipFill>
            <a:blip r:embed="rId2"/>
            <a:stretch>
              <a:fillRect l="0" t="0" r="-214402" b="-17926"/>
            </a:stretch>
          </a:blipFill>
        </p:spPr>
      </p:sp>
      <p:sp>
        <p:nvSpPr>
          <p:cNvPr name="Freeform 3" id="3"/>
          <p:cNvSpPr/>
          <p:nvPr/>
        </p:nvSpPr>
        <p:spPr>
          <a:xfrm flipH="true" flipV="true" rot="-75928">
            <a:off x="-5317049" y="1768512"/>
            <a:ext cx="62677050" cy="28160810"/>
          </a:xfrm>
          <a:custGeom>
            <a:avLst/>
            <a:gdLst/>
            <a:ahLst/>
            <a:cxnLst/>
            <a:rect r="r" b="b" t="t" l="l"/>
            <a:pathLst>
              <a:path h="28160810" w="62677050">
                <a:moveTo>
                  <a:pt x="62677050" y="28160810"/>
                </a:moveTo>
                <a:lnTo>
                  <a:pt x="0" y="28160810"/>
                </a:lnTo>
                <a:lnTo>
                  <a:pt x="0" y="0"/>
                </a:lnTo>
                <a:lnTo>
                  <a:pt x="62677050" y="0"/>
                </a:lnTo>
                <a:lnTo>
                  <a:pt x="62677050" y="28160810"/>
                </a:lnTo>
                <a:close/>
              </a:path>
            </a:pathLst>
          </a:custGeom>
          <a:blipFill>
            <a:blip r:embed="rId3"/>
            <a:stretch>
              <a:fillRect l="0" t="-7407" r="0" b="-1373"/>
            </a:stretch>
          </a:blipFill>
        </p:spPr>
      </p:sp>
      <p:sp>
        <p:nvSpPr>
          <p:cNvPr name="Freeform 4" id="4"/>
          <p:cNvSpPr/>
          <p:nvPr/>
        </p:nvSpPr>
        <p:spPr>
          <a:xfrm flipH="false" flipV="false" rot="0">
            <a:off x="2575098" y="18212768"/>
            <a:ext cx="14130454" cy="14130454"/>
          </a:xfrm>
          <a:custGeom>
            <a:avLst/>
            <a:gdLst/>
            <a:ahLst/>
            <a:cxnLst/>
            <a:rect r="r" b="b" t="t" l="l"/>
            <a:pathLst>
              <a:path h="14130454" w="14130454">
                <a:moveTo>
                  <a:pt x="0" y="0"/>
                </a:moveTo>
                <a:lnTo>
                  <a:pt x="14130454" y="0"/>
                </a:lnTo>
                <a:lnTo>
                  <a:pt x="14130454" y="14130455"/>
                </a:lnTo>
                <a:lnTo>
                  <a:pt x="0" y="14130455"/>
                </a:lnTo>
                <a:lnTo>
                  <a:pt x="0" y="0"/>
                </a:lnTo>
                <a:close/>
              </a:path>
            </a:pathLst>
          </a:custGeom>
          <a:blipFill>
            <a:blip r:embed="rId4"/>
            <a:stretch>
              <a:fillRect l="0" t="0" r="0" b="0"/>
            </a:stretch>
          </a:blipFill>
        </p:spPr>
      </p:sp>
      <p:grpSp>
        <p:nvGrpSpPr>
          <p:cNvPr name="Group 5" id="5"/>
          <p:cNvGrpSpPr/>
          <p:nvPr/>
        </p:nvGrpSpPr>
        <p:grpSpPr>
          <a:xfrm rot="0">
            <a:off x="22667681" y="-1850423"/>
            <a:ext cx="35007180" cy="10127321"/>
            <a:chOff x="0" y="0"/>
            <a:chExt cx="3298378" cy="954197"/>
          </a:xfrm>
        </p:grpSpPr>
        <p:sp>
          <p:nvSpPr>
            <p:cNvPr name="Freeform 6" id="6"/>
            <p:cNvSpPr/>
            <p:nvPr/>
          </p:nvSpPr>
          <p:spPr>
            <a:xfrm flipH="false" flipV="false" rot="0">
              <a:off x="0" y="0"/>
              <a:ext cx="3298378" cy="954197"/>
            </a:xfrm>
            <a:custGeom>
              <a:avLst/>
              <a:gdLst/>
              <a:ahLst/>
              <a:cxnLst/>
              <a:rect r="r" b="b" t="t" l="l"/>
              <a:pathLst>
                <a:path h="954197" w="3298378">
                  <a:moveTo>
                    <a:pt x="0" y="0"/>
                  </a:moveTo>
                  <a:lnTo>
                    <a:pt x="3298378" y="0"/>
                  </a:lnTo>
                  <a:lnTo>
                    <a:pt x="3298378" y="954197"/>
                  </a:lnTo>
                  <a:lnTo>
                    <a:pt x="0" y="954197"/>
                  </a:lnTo>
                  <a:close/>
                </a:path>
              </a:pathLst>
            </a:custGeom>
            <a:solidFill>
              <a:srgbClr val="FFFFFF"/>
            </a:solidFill>
          </p:spPr>
        </p:sp>
        <p:sp>
          <p:nvSpPr>
            <p:cNvPr name="TextBox 7" id="7"/>
            <p:cNvSpPr txBox="true"/>
            <p:nvPr/>
          </p:nvSpPr>
          <p:spPr>
            <a:xfrm>
              <a:off x="0" y="-114300"/>
              <a:ext cx="3298378" cy="1068497"/>
            </a:xfrm>
            <a:prstGeom prst="rect">
              <a:avLst/>
            </a:prstGeom>
          </p:spPr>
          <p:txBody>
            <a:bodyPr anchor="ctr" rtlCol="false" tIns="50800" lIns="50800" bIns="50800" rIns="50800"/>
            <a:lstStyle/>
            <a:p>
              <a:pPr algn="ctr">
                <a:lnSpc>
                  <a:spcPts val="8281"/>
                </a:lnSpc>
              </a:pPr>
            </a:p>
          </p:txBody>
        </p:sp>
      </p:grpSp>
      <p:sp>
        <p:nvSpPr>
          <p:cNvPr name="Freeform 8" id="8"/>
          <p:cNvSpPr/>
          <p:nvPr/>
        </p:nvSpPr>
        <p:spPr>
          <a:xfrm flipH="false" flipV="true" rot="0">
            <a:off x="44159661" y="19101834"/>
            <a:ext cx="2387551" cy="5125180"/>
          </a:xfrm>
          <a:custGeom>
            <a:avLst/>
            <a:gdLst/>
            <a:ahLst/>
            <a:cxnLst/>
            <a:rect r="r" b="b" t="t" l="l"/>
            <a:pathLst>
              <a:path h="5125180" w="2387551">
                <a:moveTo>
                  <a:pt x="0" y="5125179"/>
                </a:moveTo>
                <a:lnTo>
                  <a:pt x="2387550" y="5125179"/>
                </a:lnTo>
                <a:lnTo>
                  <a:pt x="2387550" y="0"/>
                </a:lnTo>
                <a:lnTo>
                  <a:pt x="0" y="0"/>
                </a:lnTo>
                <a:lnTo>
                  <a:pt x="0" y="5125179"/>
                </a:lnTo>
                <a:close/>
              </a:path>
            </a:pathLst>
          </a:custGeom>
          <a:blipFill>
            <a:blip r:embed="rId2"/>
            <a:stretch>
              <a:fillRect l="0" t="0" r="-122328" b="-3570"/>
            </a:stretch>
          </a:blipFill>
        </p:spPr>
      </p:sp>
      <p:sp>
        <p:nvSpPr>
          <p:cNvPr name="Freeform 9" id="9"/>
          <p:cNvSpPr/>
          <p:nvPr/>
        </p:nvSpPr>
        <p:spPr>
          <a:xfrm flipH="true" flipV="true" rot="0">
            <a:off x="45691071" y="19353255"/>
            <a:ext cx="2096054" cy="5125180"/>
          </a:xfrm>
          <a:custGeom>
            <a:avLst/>
            <a:gdLst/>
            <a:ahLst/>
            <a:cxnLst/>
            <a:rect r="r" b="b" t="t" l="l"/>
            <a:pathLst>
              <a:path h="5125180" w="2096054">
                <a:moveTo>
                  <a:pt x="2096055" y="5125180"/>
                </a:moveTo>
                <a:lnTo>
                  <a:pt x="0" y="5125180"/>
                </a:lnTo>
                <a:lnTo>
                  <a:pt x="0" y="0"/>
                </a:lnTo>
                <a:lnTo>
                  <a:pt x="2096055" y="0"/>
                </a:lnTo>
                <a:lnTo>
                  <a:pt x="2096055" y="5125180"/>
                </a:lnTo>
                <a:close/>
              </a:path>
            </a:pathLst>
          </a:custGeom>
          <a:blipFill>
            <a:blip r:embed="rId2"/>
            <a:stretch>
              <a:fillRect l="0" t="0" r="-153247" b="-3570"/>
            </a:stretch>
          </a:blipFill>
        </p:spPr>
      </p:sp>
      <p:sp>
        <p:nvSpPr>
          <p:cNvPr name="Freeform 10" id="10"/>
          <p:cNvSpPr/>
          <p:nvPr/>
        </p:nvSpPr>
        <p:spPr>
          <a:xfrm flipH="false" flipV="true" rot="0">
            <a:off x="50673132" y="18212768"/>
            <a:ext cx="1688347" cy="5125180"/>
          </a:xfrm>
          <a:custGeom>
            <a:avLst/>
            <a:gdLst/>
            <a:ahLst/>
            <a:cxnLst/>
            <a:rect r="r" b="b" t="t" l="l"/>
            <a:pathLst>
              <a:path h="5125180" w="1688347">
                <a:moveTo>
                  <a:pt x="0" y="5125180"/>
                </a:moveTo>
                <a:lnTo>
                  <a:pt x="1688347" y="5125180"/>
                </a:lnTo>
                <a:lnTo>
                  <a:pt x="1688347" y="0"/>
                </a:lnTo>
                <a:lnTo>
                  <a:pt x="0" y="0"/>
                </a:lnTo>
                <a:lnTo>
                  <a:pt x="0" y="5125180"/>
                </a:lnTo>
                <a:close/>
              </a:path>
            </a:pathLst>
          </a:custGeom>
          <a:blipFill>
            <a:blip r:embed="rId2"/>
            <a:stretch>
              <a:fillRect l="0" t="0" r="-214402" b="-3570"/>
            </a:stretch>
          </a:blipFill>
        </p:spPr>
      </p:sp>
      <p:sp>
        <p:nvSpPr>
          <p:cNvPr name="Freeform 11" id="11"/>
          <p:cNvSpPr/>
          <p:nvPr/>
        </p:nvSpPr>
        <p:spPr>
          <a:xfrm flipH="true" flipV="true" rot="5552035">
            <a:off x="25128027" y="17926826"/>
            <a:ext cx="4825220" cy="12864445"/>
          </a:xfrm>
          <a:custGeom>
            <a:avLst/>
            <a:gdLst/>
            <a:ahLst/>
            <a:cxnLst/>
            <a:rect r="r" b="b" t="t" l="l"/>
            <a:pathLst>
              <a:path h="12864445" w="4825220">
                <a:moveTo>
                  <a:pt x="4825220" y="12864445"/>
                </a:moveTo>
                <a:lnTo>
                  <a:pt x="0" y="12864445"/>
                </a:lnTo>
                <a:lnTo>
                  <a:pt x="0" y="0"/>
                </a:lnTo>
                <a:lnTo>
                  <a:pt x="4825220" y="0"/>
                </a:lnTo>
                <a:lnTo>
                  <a:pt x="4825220" y="12864445"/>
                </a:lnTo>
                <a:close/>
              </a:path>
            </a:pathLst>
          </a:custGeom>
          <a:blipFill>
            <a:blip r:embed="rId2"/>
            <a:stretch>
              <a:fillRect l="0" t="0" r="-214402" b="-17926"/>
            </a:stretch>
          </a:blipFill>
        </p:spPr>
      </p:sp>
      <p:sp>
        <p:nvSpPr>
          <p:cNvPr name="Freeform 12" id="12"/>
          <p:cNvSpPr/>
          <p:nvPr/>
        </p:nvSpPr>
        <p:spPr>
          <a:xfrm flipH="true" flipV="false" rot="5552035">
            <a:off x="19242918" y="12579816"/>
            <a:ext cx="3984320" cy="9405842"/>
          </a:xfrm>
          <a:custGeom>
            <a:avLst/>
            <a:gdLst/>
            <a:ahLst/>
            <a:cxnLst/>
            <a:rect r="r" b="b" t="t" l="l"/>
            <a:pathLst>
              <a:path h="9405842" w="3984320">
                <a:moveTo>
                  <a:pt x="3984320" y="0"/>
                </a:moveTo>
                <a:lnTo>
                  <a:pt x="0" y="0"/>
                </a:lnTo>
                <a:lnTo>
                  <a:pt x="0" y="9405843"/>
                </a:lnTo>
                <a:lnTo>
                  <a:pt x="3984320" y="9405843"/>
                </a:lnTo>
                <a:lnTo>
                  <a:pt x="3984320" y="0"/>
                </a:lnTo>
                <a:close/>
              </a:path>
            </a:pathLst>
          </a:custGeom>
          <a:blipFill>
            <a:blip r:embed="rId2"/>
            <a:stretch>
              <a:fillRect l="0" t="-4220" r="-214402" b="-28959"/>
            </a:stretch>
          </a:blipFill>
        </p:spPr>
      </p:sp>
      <p:sp>
        <p:nvSpPr>
          <p:cNvPr name="Freeform 13" id="13"/>
          <p:cNvSpPr/>
          <p:nvPr/>
        </p:nvSpPr>
        <p:spPr>
          <a:xfrm flipH="false" flipV="false" rot="9547257">
            <a:off x="42918984" y="16087010"/>
            <a:ext cx="4868903" cy="4869667"/>
          </a:xfrm>
          <a:custGeom>
            <a:avLst/>
            <a:gdLst/>
            <a:ahLst/>
            <a:cxnLst/>
            <a:rect r="r" b="b" t="t" l="l"/>
            <a:pathLst>
              <a:path h="4869667" w="4868903">
                <a:moveTo>
                  <a:pt x="0" y="0"/>
                </a:moveTo>
                <a:lnTo>
                  <a:pt x="4868904" y="0"/>
                </a:lnTo>
                <a:lnTo>
                  <a:pt x="4868904" y="4869667"/>
                </a:lnTo>
                <a:lnTo>
                  <a:pt x="0" y="4869667"/>
                </a:lnTo>
                <a:lnTo>
                  <a:pt x="0" y="0"/>
                </a:lnTo>
                <a:close/>
              </a:path>
            </a:pathLst>
          </a:custGeom>
          <a:blipFill>
            <a:blip r:embed="rId2"/>
            <a:stretch>
              <a:fillRect l="0" t="-91889" r="-193957" b="-102022"/>
            </a:stretch>
          </a:blipFill>
        </p:spPr>
      </p:sp>
      <p:sp>
        <p:nvSpPr>
          <p:cNvPr name="Freeform 14" id="14"/>
          <p:cNvSpPr/>
          <p:nvPr/>
        </p:nvSpPr>
        <p:spPr>
          <a:xfrm flipH="true" flipV="true" rot="-9717601">
            <a:off x="46129076" y="16785566"/>
            <a:ext cx="2402105" cy="5390609"/>
          </a:xfrm>
          <a:custGeom>
            <a:avLst/>
            <a:gdLst/>
            <a:ahLst/>
            <a:cxnLst/>
            <a:rect r="r" b="b" t="t" l="l"/>
            <a:pathLst>
              <a:path h="5390609" w="2402105">
                <a:moveTo>
                  <a:pt x="2402106" y="5390608"/>
                </a:moveTo>
                <a:lnTo>
                  <a:pt x="0" y="5390608"/>
                </a:lnTo>
                <a:lnTo>
                  <a:pt x="0" y="0"/>
                </a:lnTo>
                <a:lnTo>
                  <a:pt x="2402106" y="0"/>
                </a:lnTo>
                <a:lnTo>
                  <a:pt x="2402106" y="5390608"/>
                </a:lnTo>
                <a:close/>
              </a:path>
            </a:pathLst>
          </a:custGeom>
          <a:blipFill>
            <a:blip r:embed="rId2"/>
            <a:stretch>
              <a:fillRect l="0" t="0" r="-214402" b="-40100"/>
            </a:stretch>
          </a:blipFill>
        </p:spPr>
      </p:sp>
      <p:sp>
        <p:nvSpPr>
          <p:cNvPr name="Freeform 15" id="15"/>
          <p:cNvSpPr/>
          <p:nvPr/>
        </p:nvSpPr>
        <p:spPr>
          <a:xfrm flipH="true" flipV="true" rot="5552035">
            <a:off x="25440685" y="10061032"/>
            <a:ext cx="4855584" cy="22132821"/>
          </a:xfrm>
          <a:custGeom>
            <a:avLst/>
            <a:gdLst/>
            <a:ahLst/>
            <a:cxnLst/>
            <a:rect r="r" b="b" t="t" l="l"/>
            <a:pathLst>
              <a:path h="22132821" w="4855584">
                <a:moveTo>
                  <a:pt x="4855584" y="22132821"/>
                </a:moveTo>
                <a:lnTo>
                  <a:pt x="0" y="22132821"/>
                </a:lnTo>
                <a:lnTo>
                  <a:pt x="0" y="0"/>
                </a:lnTo>
                <a:lnTo>
                  <a:pt x="4855584" y="0"/>
                </a:lnTo>
                <a:lnTo>
                  <a:pt x="4855584" y="22132821"/>
                </a:lnTo>
                <a:close/>
              </a:path>
            </a:pathLst>
          </a:custGeom>
          <a:blipFill>
            <a:blip r:embed="rId2"/>
            <a:stretch>
              <a:fillRect l="-22177" t="0" r="-333644" b="0"/>
            </a:stretch>
          </a:blipFill>
        </p:spPr>
      </p:sp>
      <p:sp>
        <p:nvSpPr>
          <p:cNvPr name="Freeform 16" id="16"/>
          <p:cNvSpPr/>
          <p:nvPr/>
        </p:nvSpPr>
        <p:spPr>
          <a:xfrm flipH="false" flipV="true" rot="9161876">
            <a:off x="20820516" y="18096185"/>
            <a:ext cx="3418207" cy="5928533"/>
          </a:xfrm>
          <a:custGeom>
            <a:avLst/>
            <a:gdLst/>
            <a:ahLst/>
            <a:cxnLst/>
            <a:rect r="r" b="b" t="t" l="l"/>
            <a:pathLst>
              <a:path h="5928533" w="3418207">
                <a:moveTo>
                  <a:pt x="0" y="5928533"/>
                </a:moveTo>
                <a:lnTo>
                  <a:pt x="3418208" y="5928533"/>
                </a:lnTo>
                <a:lnTo>
                  <a:pt x="3418208" y="0"/>
                </a:lnTo>
                <a:lnTo>
                  <a:pt x="0" y="0"/>
                </a:lnTo>
                <a:lnTo>
                  <a:pt x="0" y="5928533"/>
                </a:lnTo>
                <a:close/>
              </a:path>
            </a:pathLst>
          </a:custGeom>
          <a:blipFill>
            <a:blip r:embed="rId2"/>
            <a:stretch>
              <a:fillRect l="-22177" t="0" r="-333644" b="-162812"/>
            </a:stretch>
          </a:blipFill>
        </p:spPr>
      </p:sp>
      <p:sp>
        <p:nvSpPr>
          <p:cNvPr name="Freeform 17" id="17"/>
          <p:cNvSpPr/>
          <p:nvPr/>
        </p:nvSpPr>
        <p:spPr>
          <a:xfrm flipH="false" flipV="true" rot="-8223693">
            <a:off x="31071930" y="11782030"/>
            <a:ext cx="4058738" cy="11001416"/>
          </a:xfrm>
          <a:custGeom>
            <a:avLst/>
            <a:gdLst/>
            <a:ahLst/>
            <a:cxnLst/>
            <a:rect r="r" b="b" t="t" l="l"/>
            <a:pathLst>
              <a:path h="11001416" w="4058738">
                <a:moveTo>
                  <a:pt x="0" y="11001415"/>
                </a:moveTo>
                <a:lnTo>
                  <a:pt x="4058738" y="11001415"/>
                </a:lnTo>
                <a:lnTo>
                  <a:pt x="4058738" y="0"/>
                </a:lnTo>
                <a:lnTo>
                  <a:pt x="0" y="0"/>
                </a:lnTo>
                <a:lnTo>
                  <a:pt x="0" y="11001415"/>
                </a:lnTo>
                <a:close/>
              </a:path>
            </a:pathLst>
          </a:custGeom>
          <a:blipFill>
            <a:blip r:embed="rId2"/>
            <a:stretch>
              <a:fillRect l="-2896" t="0" r="-280990" b="-41626"/>
            </a:stretch>
          </a:blipFill>
        </p:spPr>
      </p:sp>
      <p:sp>
        <p:nvSpPr>
          <p:cNvPr name="Freeform 18" id="18"/>
          <p:cNvSpPr/>
          <p:nvPr/>
        </p:nvSpPr>
        <p:spPr>
          <a:xfrm flipH="false" flipV="true" rot="-8223693">
            <a:off x="31338327" y="15887492"/>
            <a:ext cx="3781899" cy="10633808"/>
          </a:xfrm>
          <a:custGeom>
            <a:avLst/>
            <a:gdLst/>
            <a:ahLst/>
            <a:cxnLst/>
            <a:rect r="r" b="b" t="t" l="l"/>
            <a:pathLst>
              <a:path h="10633808" w="3781899">
                <a:moveTo>
                  <a:pt x="0" y="10633807"/>
                </a:moveTo>
                <a:lnTo>
                  <a:pt x="3781899" y="10633807"/>
                </a:lnTo>
                <a:lnTo>
                  <a:pt x="3781899" y="0"/>
                </a:lnTo>
                <a:lnTo>
                  <a:pt x="0" y="0"/>
                </a:lnTo>
                <a:lnTo>
                  <a:pt x="0" y="10633807"/>
                </a:lnTo>
                <a:close/>
              </a:path>
            </a:pathLst>
          </a:custGeom>
          <a:blipFill>
            <a:blip r:embed="rId2"/>
            <a:stretch>
              <a:fillRect l="-10428" t="0" r="-301559" b="-46522"/>
            </a:stretch>
          </a:blipFill>
        </p:spPr>
      </p:sp>
      <p:sp>
        <p:nvSpPr>
          <p:cNvPr name="Freeform 19" id="19"/>
          <p:cNvSpPr/>
          <p:nvPr/>
        </p:nvSpPr>
        <p:spPr>
          <a:xfrm flipH="false" flipV="true" rot="10505646">
            <a:off x="17985714" y="13242240"/>
            <a:ext cx="16435792" cy="5928533"/>
          </a:xfrm>
          <a:custGeom>
            <a:avLst/>
            <a:gdLst/>
            <a:ahLst/>
            <a:cxnLst/>
            <a:rect r="r" b="b" t="t" l="l"/>
            <a:pathLst>
              <a:path h="5928533" w="16435792">
                <a:moveTo>
                  <a:pt x="0" y="5928534"/>
                </a:moveTo>
                <a:lnTo>
                  <a:pt x="16435792" y="5928534"/>
                </a:lnTo>
                <a:lnTo>
                  <a:pt x="16435792" y="0"/>
                </a:lnTo>
                <a:lnTo>
                  <a:pt x="0" y="0"/>
                </a:lnTo>
                <a:lnTo>
                  <a:pt x="0" y="5928534"/>
                </a:lnTo>
                <a:close/>
              </a:path>
            </a:pathLst>
          </a:custGeom>
          <a:blipFill>
            <a:blip r:embed="rId2"/>
            <a:stretch>
              <a:fillRect l="0" t="-95626" r="-176104" b="-569822"/>
            </a:stretch>
          </a:blipFill>
        </p:spPr>
      </p:sp>
      <p:sp>
        <p:nvSpPr>
          <p:cNvPr name="Freeform 20" id="20"/>
          <p:cNvSpPr/>
          <p:nvPr/>
        </p:nvSpPr>
        <p:spPr>
          <a:xfrm flipH="false" flipV="true" rot="-7440812">
            <a:off x="25321877" y="7788109"/>
            <a:ext cx="14926609" cy="10633808"/>
          </a:xfrm>
          <a:custGeom>
            <a:avLst/>
            <a:gdLst/>
            <a:ahLst/>
            <a:cxnLst/>
            <a:rect r="r" b="b" t="t" l="l"/>
            <a:pathLst>
              <a:path h="10633808" w="14926609">
                <a:moveTo>
                  <a:pt x="0" y="10633808"/>
                </a:moveTo>
                <a:lnTo>
                  <a:pt x="14926609" y="10633808"/>
                </a:lnTo>
                <a:lnTo>
                  <a:pt x="14926609" y="0"/>
                </a:lnTo>
                <a:lnTo>
                  <a:pt x="0" y="0"/>
                </a:lnTo>
                <a:lnTo>
                  <a:pt x="0" y="10633808"/>
                </a:lnTo>
                <a:close/>
              </a:path>
            </a:pathLst>
          </a:custGeom>
          <a:blipFill>
            <a:blip r:embed="rId2"/>
            <a:stretch>
              <a:fillRect l="0" t="-7846" r="-20763" b="-61669"/>
            </a:stretch>
          </a:blipFill>
        </p:spPr>
      </p:sp>
      <p:sp>
        <p:nvSpPr>
          <p:cNvPr name="Freeform 21" id="21"/>
          <p:cNvSpPr/>
          <p:nvPr/>
        </p:nvSpPr>
        <p:spPr>
          <a:xfrm flipH="false" flipV="false" rot="10626563">
            <a:off x="42665889" y="13477261"/>
            <a:ext cx="10242472" cy="5458493"/>
          </a:xfrm>
          <a:custGeom>
            <a:avLst/>
            <a:gdLst/>
            <a:ahLst/>
            <a:cxnLst/>
            <a:rect r="r" b="b" t="t" l="l"/>
            <a:pathLst>
              <a:path h="5458493" w="10242472">
                <a:moveTo>
                  <a:pt x="0" y="0"/>
                </a:moveTo>
                <a:lnTo>
                  <a:pt x="10242473" y="0"/>
                </a:lnTo>
                <a:lnTo>
                  <a:pt x="10242473" y="5458492"/>
                </a:lnTo>
                <a:lnTo>
                  <a:pt x="0" y="5458492"/>
                </a:lnTo>
                <a:lnTo>
                  <a:pt x="0" y="0"/>
                </a:lnTo>
                <a:close/>
              </a:path>
            </a:pathLst>
          </a:custGeom>
          <a:blipFill>
            <a:blip r:embed="rId2"/>
            <a:stretch>
              <a:fillRect l="0" t="-210892" r="-193957" b="-240697"/>
            </a:stretch>
          </a:blipFill>
        </p:spPr>
      </p:sp>
      <p:sp>
        <p:nvSpPr>
          <p:cNvPr name="Freeform 22" id="22"/>
          <p:cNvSpPr/>
          <p:nvPr/>
        </p:nvSpPr>
        <p:spPr>
          <a:xfrm flipH="false" flipV="false" rot="10626563">
            <a:off x="41617862" y="9144069"/>
            <a:ext cx="10242472" cy="5458493"/>
          </a:xfrm>
          <a:custGeom>
            <a:avLst/>
            <a:gdLst/>
            <a:ahLst/>
            <a:cxnLst/>
            <a:rect r="r" b="b" t="t" l="l"/>
            <a:pathLst>
              <a:path h="5458493" w="10242472">
                <a:moveTo>
                  <a:pt x="0" y="0"/>
                </a:moveTo>
                <a:lnTo>
                  <a:pt x="10242473" y="0"/>
                </a:lnTo>
                <a:lnTo>
                  <a:pt x="10242473" y="5458492"/>
                </a:lnTo>
                <a:lnTo>
                  <a:pt x="0" y="5458492"/>
                </a:lnTo>
                <a:lnTo>
                  <a:pt x="0" y="0"/>
                </a:lnTo>
                <a:close/>
              </a:path>
            </a:pathLst>
          </a:custGeom>
          <a:blipFill>
            <a:blip r:embed="rId2"/>
            <a:stretch>
              <a:fillRect l="0" t="-210892" r="-193957" b="-240697"/>
            </a:stretch>
          </a:blipFill>
        </p:spPr>
      </p:sp>
      <p:sp>
        <p:nvSpPr>
          <p:cNvPr name="Freeform 23" id="23"/>
          <p:cNvSpPr/>
          <p:nvPr/>
        </p:nvSpPr>
        <p:spPr>
          <a:xfrm flipH="true" flipV="true" rot="-7636437">
            <a:off x="41358870" y="12576126"/>
            <a:ext cx="3285945" cy="4613373"/>
          </a:xfrm>
          <a:custGeom>
            <a:avLst/>
            <a:gdLst/>
            <a:ahLst/>
            <a:cxnLst/>
            <a:rect r="r" b="b" t="t" l="l"/>
            <a:pathLst>
              <a:path h="4613373" w="3285945">
                <a:moveTo>
                  <a:pt x="3285944" y="4613373"/>
                </a:moveTo>
                <a:lnTo>
                  <a:pt x="0" y="4613373"/>
                </a:lnTo>
                <a:lnTo>
                  <a:pt x="0" y="0"/>
                </a:lnTo>
                <a:lnTo>
                  <a:pt x="3285944" y="0"/>
                </a:lnTo>
                <a:lnTo>
                  <a:pt x="3285944" y="4613373"/>
                </a:lnTo>
                <a:close/>
              </a:path>
            </a:pathLst>
          </a:custGeom>
          <a:blipFill>
            <a:blip r:embed="rId2"/>
            <a:stretch>
              <a:fillRect l="-4930" t="0" r="-72542" b="-26408"/>
            </a:stretch>
          </a:blipFill>
        </p:spPr>
      </p:sp>
      <p:sp>
        <p:nvSpPr>
          <p:cNvPr name="Freeform 24" id="24"/>
          <p:cNvSpPr/>
          <p:nvPr/>
        </p:nvSpPr>
        <p:spPr>
          <a:xfrm flipH="true" flipV="true" rot="-3395316">
            <a:off x="38528692" y="12208250"/>
            <a:ext cx="3285945" cy="4613373"/>
          </a:xfrm>
          <a:custGeom>
            <a:avLst/>
            <a:gdLst/>
            <a:ahLst/>
            <a:cxnLst/>
            <a:rect r="r" b="b" t="t" l="l"/>
            <a:pathLst>
              <a:path h="4613373" w="3285945">
                <a:moveTo>
                  <a:pt x="3285945" y="4613373"/>
                </a:moveTo>
                <a:lnTo>
                  <a:pt x="0" y="4613373"/>
                </a:lnTo>
                <a:lnTo>
                  <a:pt x="0" y="0"/>
                </a:lnTo>
                <a:lnTo>
                  <a:pt x="3285945" y="0"/>
                </a:lnTo>
                <a:lnTo>
                  <a:pt x="3285945" y="4613373"/>
                </a:lnTo>
                <a:close/>
              </a:path>
            </a:pathLst>
          </a:custGeom>
          <a:blipFill>
            <a:blip r:embed="rId2"/>
            <a:stretch>
              <a:fillRect l="-4930" t="0" r="-72542" b="-26408"/>
            </a:stretch>
          </a:blipFill>
        </p:spPr>
      </p:sp>
      <p:sp>
        <p:nvSpPr>
          <p:cNvPr name="Freeform 25" id="25"/>
          <p:cNvSpPr/>
          <p:nvPr/>
        </p:nvSpPr>
        <p:spPr>
          <a:xfrm flipH="true" flipV="true" rot="-7630778">
            <a:off x="39322180" y="-5646427"/>
            <a:ext cx="10099349" cy="24017205"/>
          </a:xfrm>
          <a:custGeom>
            <a:avLst/>
            <a:gdLst/>
            <a:ahLst/>
            <a:cxnLst/>
            <a:rect r="r" b="b" t="t" l="l"/>
            <a:pathLst>
              <a:path h="24017205" w="10099349">
                <a:moveTo>
                  <a:pt x="10099349" y="24017205"/>
                </a:moveTo>
                <a:lnTo>
                  <a:pt x="0" y="24017205"/>
                </a:lnTo>
                <a:lnTo>
                  <a:pt x="0" y="0"/>
                </a:lnTo>
                <a:lnTo>
                  <a:pt x="10099349" y="0"/>
                </a:lnTo>
                <a:lnTo>
                  <a:pt x="10099349" y="24017205"/>
                </a:lnTo>
                <a:close/>
              </a:path>
            </a:pathLst>
          </a:custGeom>
          <a:blipFill>
            <a:blip r:embed="rId2"/>
            <a:stretch>
              <a:fillRect l="0" t="0" r="-214402" b="-32207"/>
            </a:stretch>
          </a:blipFill>
        </p:spPr>
      </p:sp>
      <p:sp>
        <p:nvSpPr>
          <p:cNvPr name="Freeform 26" id="26"/>
          <p:cNvSpPr/>
          <p:nvPr/>
        </p:nvSpPr>
        <p:spPr>
          <a:xfrm flipH="false" flipV="true" rot="0">
            <a:off x="49828958" y="15084605"/>
            <a:ext cx="2015993" cy="6119791"/>
          </a:xfrm>
          <a:custGeom>
            <a:avLst/>
            <a:gdLst/>
            <a:ahLst/>
            <a:cxnLst/>
            <a:rect r="r" b="b" t="t" l="l"/>
            <a:pathLst>
              <a:path h="6119791" w="2015993">
                <a:moveTo>
                  <a:pt x="0" y="6119791"/>
                </a:moveTo>
                <a:lnTo>
                  <a:pt x="2015994" y="6119791"/>
                </a:lnTo>
                <a:lnTo>
                  <a:pt x="2015994" y="0"/>
                </a:lnTo>
                <a:lnTo>
                  <a:pt x="0" y="0"/>
                </a:lnTo>
                <a:lnTo>
                  <a:pt x="0" y="6119791"/>
                </a:lnTo>
                <a:close/>
              </a:path>
            </a:pathLst>
          </a:custGeom>
          <a:blipFill>
            <a:blip r:embed="rId2"/>
            <a:stretch>
              <a:fillRect l="0" t="0" r="-214402" b="-3570"/>
            </a:stretch>
          </a:blipFill>
        </p:spPr>
      </p:sp>
      <p:sp>
        <p:nvSpPr>
          <p:cNvPr name="Freeform 27" id="27"/>
          <p:cNvSpPr/>
          <p:nvPr/>
        </p:nvSpPr>
        <p:spPr>
          <a:xfrm flipH="false" flipV="true" rot="-8605768">
            <a:off x="9578471" y="5068071"/>
            <a:ext cx="14926609" cy="10633808"/>
          </a:xfrm>
          <a:custGeom>
            <a:avLst/>
            <a:gdLst/>
            <a:ahLst/>
            <a:cxnLst/>
            <a:rect r="r" b="b" t="t" l="l"/>
            <a:pathLst>
              <a:path h="10633808" w="14926609">
                <a:moveTo>
                  <a:pt x="0" y="10633808"/>
                </a:moveTo>
                <a:lnTo>
                  <a:pt x="14926609" y="10633808"/>
                </a:lnTo>
                <a:lnTo>
                  <a:pt x="14926609" y="0"/>
                </a:lnTo>
                <a:lnTo>
                  <a:pt x="0" y="0"/>
                </a:lnTo>
                <a:lnTo>
                  <a:pt x="0" y="10633808"/>
                </a:lnTo>
                <a:close/>
              </a:path>
            </a:pathLst>
          </a:custGeom>
          <a:blipFill>
            <a:blip r:embed="rId2"/>
            <a:stretch>
              <a:fillRect l="0" t="-7846" r="-20763" b="-61669"/>
            </a:stretch>
          </a:blipFill>
        </p:spPr>
      </p:sp>
      <p:sp>
        <p:nvSpPr>
          <p:cNvPr name="Freeform 28" id="28"/>
          <p:cNvSpPr/>
          <p:nvPr/>
        </p:nvSpPr>
        <p:spPr>
          <a:xfrm flipH="false" flipV="true" rot="-9915733">
            <a:off x="-1010115" y="-484200"/>
            <a:ext cx="14926609" cy="10633808"/>
          </a:xfrm>
          <a:custGeom>
            <a:avLst/>
            <a:gdLst/>
            <a:ahLst/>
            <a:cxnLst/>
            <a:rect r="r" b="b" t="t" l="l"/>
            <a:pathLst>
              <a:path h="10633808" w="14926609">
                <a:moveTo>
                  <a:pt x="0" y="10633808"/>
                </a:moveTo>
                <a:lnTo>
                  <a:pt x="14926609" y="10633808"/>
                </a:lnTo>
                <a:lnTo>
                  <a:pt x="14926609" y="0"/>
                </a:lnTo>
                <a:lnTo>
                  <a:pt x="0" y="0"/>
                </a:lnTo>
                <a:lnTo>
                  <a:pt x="0" y="10633808"/>
                </a:lnTo>
                <a:close/>
              </a:path>
            </a:pathLst>
          </a:custGeom>
          <a:blipFill>
            <a:blip r:embed="rId2"/>
            <a:stretch>
              <a:fillRect l="0" t="-7846" r="-20763" b="-61669"/>
            </a:stretch>
          </a:blipFill>
        </p:spPr>
      </p:sp>
      <p:sp>
        <p:nvSpPr>
          <p:cNvPr name="Freeform 29" id="29"/>
          <p:cNvSpPr/>
          <p:nvPr/>
        </p:nvSpPr>
        <p:spPr>
          <a:xfrm flipH="false" flipV="true" rot="10540993">
            <a:off x="16739778" y="3848992"/>
            <a:ext cx="14926609" cy="10633808"/>
          </a:xfrm>
          <a:custGeom>
            <a:avLst/>
            <a:gdLst/>
            <a:ahLst/>
            <a:cxnLst/>
            <a:rect r="r" b="b" t="t" l="l"/>
            <a:pathLst>
              <a:path h="10633808" w="14926609">
                <a:moveTo>
                  <a:pt x="0" y="10633808"/>
                </a:moveTo>
                <a:lnTo>
                  <a:pt x="14926609" y="10633808"/>
                </a:lnTo>
                <a:lnTo>
                  <a:pt x="14926609" y="0"/>
                </a:lnTo>
                <a:lnTo>
                  <a:pt x="0" y="0"/>
                </a:lnTo>
                <a:lnTo>
                  <a:pt x="0" y="10633808"/>
                </a:lnTo>
                <a:close/>
              </a:path>
            </a:pathLst>
          </a:custGeom>
          <a:blipFill>
            <a:blip r:embed="rId2"/>
            <a:stretch>
              <a:fillRect l="0" t="-7846" r="-20763" b="-61669"/>
            </a:stretch>
          </a:blipFill>
        </p:spPr>
      </p:sp>
      <p:sp>
        <p:nvSpPr>
          <p:cNvPr name="Freeform 30" id="30"/>
          <p:cNvSpPr/>
          <p:nvPr/>
        </p:nvSpPr>
        <p:spPr>
          <a:xfrm flipH="false" flipV="true" rot="10540993">
            <a:off x="43657370" y="571929"/>
            <a:ext cx="14926609" cy="10633808"/>
          </a:xfrm>
          <a:custGeom>
            <a:avLst/>
            <a:gdLst/>
            <a:ahLst/>
            <a:cxnLst/>
            <a:rect r="r" b="b" t="t" l="l"/>
            <a:pathLst>
              <a:path h="10633808" w="14926609">
                <a:moveTo>
                  <a:pt x="0" y="10633808"/>
                </a:moveTo>
                <a:lnTo>
                  <a:pt x="14926610" y="10633808"/>
                </a:lnTo>
                <a:lnTo>
                  <a:pt x="14926610" y="0"/>
                </a:lnTo>
                <a:lnTo>
                  <a:pt x="0" y="0"/>
                </a:lnTo>
                <a:lnTo>
                  <a:pt x="0" y="10633808"/>
                </a:lnTo>
                <a:close/>
              </a:path>
            </a:pathLst>
          </a:custGeom>
          <a:blipFill>
            <a:blip r:embed="rId2"/>
            <a:stretch>
              <a:fillRect l="0" t="-7846" r="-20763" b="-61669"/>
            </a:stretch>
          </a:blipFill>
        </p:spPr>
      </p:sp>
      <p:grpSp>
        <p:nvGrpSpPr>
          <p:cNvPr name="Group 31" id="31"/>
          <p:cNvGrpSpPr/>
          <p:nvPr/>
        </p:nvGrpSpPr>
        <p:grpSpPr>
          <a:xfrm rot="0">
            <a:off x="0" y="-882223"/>
            <a:ext cx="52863052" cy="7960980"/>
            <a:chOff x="0" y="0"/>
            <a:chExt cx="4980759" cy="750084"/>
          </a:xfrm>
        </p:grpSpPr>
        <p:sp>
          <p:nvSpPr>
            <p:cNvPr name="Freeform 32" id="32"/>
            <p:cNvSpPr/>
            <p:nvPr/>
          </p:nvSpPr>
          <p:spPr>
            <a:xfrm flipH="false" flipV="false" rot="0">
              <a:off x="0" y="0"/>
              <a:ext cx="4980760" cy="750084"/>
            </a:xfrm>
            <a:custGeom>
              <a:avLst/>
              <a:gdLst/>
              <a:ahLst/>
              <a:cxnLst/>
              <a:rect r="r" b="b" t="t" l="l"/>
              <a:pathLst>
                <a:path h="750084" w="4980760">
                  <a:moveTo>
                    <a:pt x="0" y="0"/>
                  </a:moveTo>
                  <a:lnTo>
                    <a:pt x="4980760" y="0"/>
                  </a:lnTo>
                  <a:lnTo>
                    <a:pt x="4980760" y="750084"/>
                  </a:lnTo>
                  <a:lnTo>
                    <a:pt x="0" y="750084"/>
                  </a:lnTo>
                  <a:close/>
                </a:path>
              </a:pathLst>
            </a:custGeom>
            <a:solidFill>
              <a:srgbClr val="FFFFFF"/>
            </a:solidFill>
          </p:spPr>
        </p:sp>
        <p:sp>
          <p:nvSpPr>
            <p:cNvPr name="TextBox 33" id="33"/>
            <p:cNvSpPr txBox="true"/>
            <p:nvPr/>
          </p:nvSpPr>
          <p:spPr>
            <a:xfrm>
              <a:off x="0" y="-114300"/>
              <a:ext cx="4980759" cy="864384"/>
            </a:xfrm>
            <a:prstGeom prst="rect">
              <a:avLst/>
            </a:prstGeom>
          </p:spPr>
          <p:txBody>
            <a:bodyPr anchor="ctr" rtlCol="false" tIns="50800" lIns="50800" bIns="50800" rIns="50800"/>
            <a:lstStyle/>
            <a:p>
              <a:pPr algn="ctr">
                <a:lnSpc>
                  <a:spcPts val="8281"/>
                </a:lnSpc>
              </a:pPr>
            </a:p>
          </p:txBody>
        </p:sp>
      </p:grpSp>
      <p:sp>
        <p:nvSpPr>
          <p:cNvPr name="Freeform 34" id="34"/>
          <p:cNvSpPr/>
          <p:nvPr/>
        </p:nvSpPr>
        <p:spPr>
          <a:xfrm flipH="false" flipV="false" rot="0">
            <a:off x="321048" y="3028755"/>
            <a:ext cx="18797700" cy="20387434"/>
          </a:xfrm>
          <a:custGeom>
            <a:avLst/>
            <a:gdLst/>
            <a:ahLst/>
            <a:cxnLst/>
            <a:rect r="r" b="b" t="t" l="l"/>
            <a:pathLst>
              <a:path h="20387434" w="18797700">
                <a:moveTo>
                  <a:pt x="0" y="0"/>
                </a:moveTo>
                <a:lnTo>
                  <a:pt x="18797700" y="0"/>
                </a:lnTo>
                <a:lnTo>
                  <a:pt x="18797700" y="20387435"/>
                </a:lnTo>
                <a:lnTo>
                  <a:pt x="0" y="20387435"/>
                </a:lnTo>
                <a:lnTo>
                  <a:pt x="0" y="0"/>
                </a:lnTo>
                <a:close/>
              </a:path>
            </a:pathLst>
          </a:custGeom>
          <a:blipFill>
            <a:blip r:embed="rId5"/>
            <a:stretch>
              <a:fillRect l="0" t="0" r="0" b="0"/>
            </a:stretch>
          </a:blipFill>
        </p:spPr>
      </p:sp>
      <p:sp>
        <p:nvSpPr>
          <p:cNvPr name="TextBox 35" id="35"/>
          <p:cNvSpPr txBox="true"/>
          <p:nvPr/>
        </p:nvSpPr>
        <p:spPr>
          <a:xfrm rot="0">
            <a:off x="19919124" y="1076100"/>
            <a:ext cx="51826578" cy="10184832"/>
          </a:xfrm>
          <a:prstGeom prst="rect">
            <a:avLst/>
          </a:prstGeom>
        </p:spPr>
        <p:txBody>
          <a:bodyPr anchor="t" rtlCol="false" tIns="0" lIns="0" bIns="0" rIns="0">
            <a:spAutoFit/>
          </a:bodyPr>
          <a:lstStyle/>
          <a:p>
            <a:pPr algn="l">
              <a:lnSpc>
                <a:spcPts val="67628"/>
              </a:lnSpc>
            </a:pPr>
            <a:r>
              <a:rPr lang="en-US" sz="48306">
                <a:solidFill>
                  <a:srgbClr val="582C83"/>
                </a:solidFill>
                <a:latin typeface="ZoojaPro"/>
                <a:ea typeface="ZoojaPro"/>
                <a:cs typeface="ZoojaPro"/>
                <a:sym typeface="ZoojaPro"/>
              </a:rPr>
              <a:t>The Difference</a:t>
            </a:r>
          </a:p>
        </p:txBody>
      </p:sp>
      <p:sp>
        <p:nvSpPr>
          <p:cNvPr name="TextBox 36" id="36"/>
          <p:cNvSpPr txBox="true"/>
          <p:nvPr/>
        </p:nvSpPr>
        <p:spPr>
          <a:xfrm rot="0">
            <a:off x="18590347" y="10323305"/>
            <a:ext cx="29905449" cy="4335294"/>
          </a:xfrm>
          <a:prstGeom prst="rect">
            <a:avLst/>
          </a:prstGeom>
        </p:spPr>
        <p:txBody>
          <a:bodyPr anchor="t" rtlCol="false" tIns="0" lIns="0" bIns="0" rIns="0">
            <a:spAutoFit/>
          </a:bodyPr>
          <a:lstStyle/>
          <a:p>
            <a:pPr algn="ctr">
              <a:lnSpc>
                <a:spcPts val="11590"/>
              </a:lnSpc>
              <a:spcBef>
                <a:spcPct val="0"/>
              </a:spcBef>
            </a:pPr>
            <a:r>
              <a:rPr lang="en-US" sz="8279">
                <a:solidFill>
                  <a:srgbClr val="000000"/>
                </a:solidFill>
                <a:latin typeface="Montserrat"/>
                <a:ea typeface="Montserrat"/>
                <a:cs typeface="Montserrat"/>
                <a:sym typeface="Montserrat"/>
              </a:rPr>
              <a:t>Let people know how far their donation can go. This is great content for y</a:t>
            </a:r>
            <a:r>
              <a:rPr lang="en-US" sz="8279">
                <a:solidFill>
                  <a:srgbClr val="000000"/>
                </a:solidFill>
                <a:latin typeface="Montserrat"/>
                <a:ea typeface="Montserrat"/>
                <a:cs typeface="Montserrat"/>
                <a:sym typeface="Montserrat"/>
              </a:rPr>
              <a:t>our moderators or chat-bots to post in chat to encourage donations</a:t>
            </a:r>
          </a:p>
        </p:txBody>
      </p:sp>
      <p:sp>
        <p:nvSpPr>
          <p:cNvPr name="Freeform 37" id="37"/>
          <p:cNvSpPr/>
          <p:nvPr/>
        </p:nvSpPr>
        <p:spPr>
          <a:xfrm flipH="false" flipV="false" rot="0">
            <a:off x="14958579" y="14514937"/>
            <a:ext cx="15648995" cy="14514443"/>
          </a:xfrm>
          <a:custGeom>
            <a:avLst/>
            <a:gdLst/>
            <a:ahLst/>
            <a:cxnLst/>
            <a:rect r="r" b="b" t="t" l="l"/>
            <a:pathLst>
              <a:path h="14514443" w="15648995">
                <a:moveTo>
                  <a:pt x="0" y="0"/>
                </a:moveTo>
                <a:lnTo>
                  <a:pt x="15648995" y="0"/>
                </a:lnTo>
                <a:lnTo>
                  <a:pt x="15648995" y="14514443"/>
                </a:lnTo>
                <a:lnTo>
                  <a:pt x="0" y="14514443"/>
                </a:lnTo>
                <a:lnTo>
                  <a:pt x="0" y="0"/>
                </a:lnTo>
                <a:close/>
              </a:path>
            </a:pathLst>
          </a:custGeom>
          <a:blipFill>
            <a:blip r:embed="rId6"/>
            <a:stretch>
              <a:fillRect l="0" t="0" r="0" b="0"/>
            </a:stretch>
          </a:blipFill>
        </p:spPr>
      </p:sp>
      <p:grpSp>
        <p:nvGrpSpPr>
          <p:cNvPr name="Group 38" id="38"/>
          <p:cNvGrpSpPr/>
          <p:nvPr/>
        </p:nvGrpSpPr>
        <p:grpSpPr>
          <a:xfrm rot="0">
            <a:off x="17613835" y="17258792"/>
            <a:ext cx="10360615" cy="9026732"/>
            <a:chOff x="0" y="0"/>
            <a:chExt cx="812800" cy="708156"/>
          </a:xfrm>
        </p:grpSpPr>
        <p:sp>
          <p:nvSpPr>
            <p:cNvPr name="Freeform 39" id="39"/>
            <p:cNvSpPr/>
            <p:nvPr/>
          </p:nvSpPr>
          <p:spPr>
            <a:xfrm flipH="false" flipV="false" rot="0">
              <a:off x="3958" y="0"/>
              <a:ext cx="804884" cy="708156"/>
            </a:xfrm>
            <a:custGeom>
              <a:avLst/>
              <a:gdLst/>
              <a:ahLst/>
              <a:cxnLst/>
              <a:rect r="r" b="b" t="t" l="l"/>
              <a:pathLst>
                <a:path h="708156" w="804884">
                  <a:moveTo>
                    <a:pt x="798445" y="372194"/>
                  </a:moveTo>
                  <a:lnTo>
                    <a:pt x="616039" y="690039"/>
                  </a:lnTo>
                  <a:cubicBezTo>
                    <a:pt x="609608" y="701245"/>
                    <a:pt x="597674" y="708156"/>
                    <a:pt x="584754" y="708156"/>
                  </a:cubicBezTo>
                  <a:lnTo>
                    <a:pt x="220130" y="708156"/>
                  </a:lnTo>
                  <a:cubicBezTo>
                    <a:pt x="207210" y="708156"/>
                    <a:pt x="195276" y="701245"/>
                    <a:pt x="188845" y="690039"/>
                  </a:cubicBezTo>
                  <a:lnTo>
                    <a:pt x="6439" y="372194"/>
                  </a:lnTo>
                  <a:cubicBezTo>
                    <a:pt x="0" y="360975"/>
                    <a:pt x="0" y="347181"/>
                    <a:pt x="6439" y="335961"/>
                  </a:cubicBezTo>
                  <a:lnTo>
                    <a:pt x="188845" y="18117"/>
                  </a:lnTo>
                  <a:cubicBezTo>
                    <a:pt x="195276" y="6910"/>
                    <a:pt x="207210" y="0"/>
                    <a:pt x="220130" y="0"/>
                  </a:cubicBezTo>
                  <a:lnTo>
                    <a:pt x="584754" y="0"/>
                  </a:lnTo>
                  <a:cubicBezTo>
                    <a:pt x="597674" y="0"/>
                    <a:pt x="609608" y="6910"/>
                    <a:pt x="616039" y="18117"/>
                  </a:cubicBezTo>
                  <a:lnTo>
                    <a:pt x="798445" y="335961"/>
                  </a:lnTo>
                  <a:cubicBezTo>
                    <a:pt x="804884" y="347181"/>
                    <a:pt x="804884" y="360975"/>
                    <a:pt x="798445" y="372194"/>
                  </a:cubicBezTo>
                  <a:close/>
                </a:path>
              </a:pathLst>
            </a:custGeom>
            <a:solidFill>
              <a:srgbClr val="FFFFFF"/>
            </a:solidFill>
          </p:spPr>
        </p:sp>
        <p:sp>
          <p:nvSpPr>
            <p:cNvPr name="TextBox 40" id="40"/>
            <p:cNvSpPr txBox="true"/>
            <p:nvPr/>
          </p:nvSpPr>
          <p:spPr>
            <a:xfrm>
              <a:off x="114300" y="-114300"/>
              <a:ext cx="584200" cy="822456"/>
            </a:xfrm>
            <a:prstGeom prst="rect">
              <a:avLst/>
            </a:prstGeom>
          </p:spPr>
          <p:txBody>
            <a:bodyPr anchor="ctr" rtlCol="false" tIns="62023" lIns="62023" bIns="62023" rIns="62023"/>
            <a:lstStyle/>
            <a:p>
              <a:pPr algn="ctr">
                <a:lnSpc>
                  <a:spcPts val="7637"/>
                </a:lnSpc>
              </a:pPr>
            </a:p>
          </p:txBody>
        </p:sp>
      </p:grpSp>
      <p:sp>
        <p:nvSpPr>
          <p:cNvPr name="TextBox 41" id="41"/>
          <p:cNvSpPr txBox="true"/>
          <p:nvPr/>
        </p:nvSpPr>
        <p:spPr>
          <a:xfrm rot="0">
            <a:off x="21008040" y="18378506"/>
            <a:ext cx="3120231" cy="1985654"/>
          </a:xfrm>
          <a:prstGeom prst="rect">
            <a:avLst/>
          </a:prstGeom>
        </p:spPr>
        <p:txBody>
          <a:bodyPr anchor="t" rtlCol="false" tIns="0" lIns="0" bIns="0" rIns="0">
            <a:spAutoFit/>
          </a:bodyPr>
          <a:lstStyle/>
          <a:p>
            <a:pPr algn="l">
              <a:lnSpc>
                <a:spcPts val="16273"/>
              </a:lnSpc>
              <a:spcBef>
                <a:spcPct val="0"/>
              </a:spcBef>
            </a:pPr>
            <a:r>
              <a:rPr lang="en-US" b="true" sz="11624">
                <a:solidFill>
                  <a:srgbClr val="582C83"/>
                </a:solidFill>
                <a:latin typeface="Montserrat Semi-Bold"/>
                <a:ea typeface="Montserrat Semi-Bold"/>
                <a:cs typeface="Montserrat Semi-Bold"/>
                <a:sym typeface="Montserrat Semi-Bold"/>
              </a:rPr>
              <a:t>£95</a:t>
            </a:r>
          </a:p>
        </p:txBody>
      </p:sp>
      <p:sp>
        <p:nvSpPr>
          <p:cNvPr name="TextBox 42" id="42"/>
          <p:cNvSpPr txBox="true"/>
          <p:nvPr/>
        </p:nvSpPr>
        <p:spPr>
          <a:xfrm rot="0">
            <a:off x="18223918" y="22907663"/>
            <a:ext cx="8887526" cy="1134454"/>
          </a:xfrm>
          <a:prstGeom prst="rect">
            <a:avLst/>
          </a:prstGeom>
        </p:spPr>
        <p:txBody>
          <a:bodyPr anchor="t" rtlCol="false" tIns="0" lIns="0" bIns="0" rIns="0">
            <a:spAutoFit/>
          </a:bodyPr>
          <a:lstStyle/>
          <a:p>
            <a:pPr algn="ctr">
              <a:lnSpc>
                <a:spcPts val="9324"/>
              </a:lnSpc>
              <a:spcBef>
                <a:spcPct val="0"/>
              </a:spcBef>
            </a:pPr>
            <a:r>
              <a:rPr lang="en-US" b="true" sz="6660">
                <a:solidFill>
                  <a:srgbClr val="582C83"/>
                </a:solidFill>
                <a:latin typeface="Montserrat Bold"/>
                <a:ea typeface="Montserrat Bold"/>
                <a:cs typeface="Montserrat Bold"/>
                <a:sym typeface="Montserrat Bold"/>
              </a:rPr>
              <a:t>Special Treat</a:t>
            </a:r>
          </a:p>
        </p:txBody>
      </p:sp>
      <p:sp>
        <p:nvSpPr>
          <p:cNvPr name="TextBox 43" id="43"/>
          <p:cNvSpPr txBox="true"/>
          <p:nvPr/>
        </p:nvSpPr>
        <p:spPr>
          <a:xfrm rot="0">
            <a:off x="19735911" y="20668999"/>
            <a:ext cx="6116463" cy="1876549"/>
          </a:xfrm>
          <a:prstGeom prst="rect">
            <a:avLst/>
          </a:prstGeom>
        </p:spPr>
        <p:txBody>
          <a:bodyPr anchor="t" rtlCol="false" tIns="0" lIns="0" bIns="0" rIns="0">
            <a:spAutoFit/>
          </a:bodyPr>
          <a:lstStyle/>
          <a:p>
            <a:pPr algn="ctr">
              <a:lnSpc>
                <a:spcPts val="7770"/>
              </a:lnSpc>
            </a:pPr>
            <a:r>
              <a:rPr lang="en-US" sz="5550">
                <a:solidFill>
                  <a:srgbClr val="582C83"/>
                </a:solidFill>
                <a:latin typeface="Montserrat"/>
                <a:ea typeface="Montserrat"/>
                <a:cs typeface="Montserrat"/>
                <a:sym typeface="Montserrat"/>
              </a:rPr>
              <a:t>gives a seriously ill young adult a</a:t>
            </a:r>
          </a:p>
        </p:txBody>
      </p:sp>
      <p:sp>
        <p:nvSpPr>
          <p:cNvPr name="Freeform 44" id="44"/>
          <p:cNvSpPr/>
          <p:nvPr/>
        </p:nvSpPr>
        <p:spPr>
          <a:xfrm flipH="false" flipV="false" rot="0">
            <a:off x="26248736" y="14514937"/>
            <a:ext cx="15648995" cy="14514443"/>
          </a:xfrm>
          <a:custGeom>
            <a:avLst/>
            <a:gdLst/>
            <a:ahLst/>
            <a:cxnLst/>
            <a:rect r="r" b="b" t="t" l="l"/>
            <a:pathLst>
              <a:path h="14514443" w="15648995">
                <a:moveTo>
                  <a:pt x="0" y="0"/>
                </a:moveTo>
                <a:lnTo>
                  <a:pt x="15648995" y="0"/>
                </a:lnTo>
                <a:lnTo>
                  <a:pt x="15648995" y="14514443"/>
                </a:lnTo>
                <a:lnTo>
                  <a:pt x="0" y="14514443"/>
                </a:lnTo>
                <a:lnTo>
                  <a:pt x="0" y="0"/>
                </a:lnTo>
                <a:close/>
              </a:path>
            </a:pathLst>
          </a:custGeom>
          <a:blipFill>
            <a:blip r:embed="rId6"/>
            <a:stretch>
              <a:fillRect l="0" t="0" r="0" b="0"/>
            </a:stretch>
          </a:blipFill>
        </p:spPr>
      </p:sp>
      <p:grpSp>
        <p:nvGrpSpPr>
          <p:cNvPr name="Group 45" id="45"/>
          <p:cNvGrpSpPr/>
          <p:nvPr/>
        </p:nvGrpSpPr>
        <p:grpSpPr>
          <a:xfrm rot="0">
            <a:off x="28903992" y="17285877"/>
            <a:ext cx="10360615" cy="9026732"/>
            <a:chOff x="0" y="0"/>
            <a:chExt cx="812800" cy="708156"/>
          </a:xfrm>
        </p:grpSpPr>
        <p:sp>
          <p:nvSpPr>
            <p:cNvPr name="Freeform 46" id="46"/>
            <p:cNvSpPr/>
            <p:nvPr/>
          </p:nvSpPr>
          <p:spPr>
            <a:xfrm flipH="false" flipV="false" rot="0">
              <a:off x="3958" y="0"/>
              <a:ext cx="804884" cy="708156"/>
            </a:xfrm>
            <a:custGeom>
              <a:avLst/>
              <a:gdLst/>
              <a:ahLst/>
              <a:cxnLst/>
              <a:rect r="r" b="b" t="t" l="l"/>
              <a:pathLst>
                <a:path h="708156" w="804884">
                  <a:moveTo>
                    <a:pt x="798445" y="372194"/>
                  </a:moveTo>
                  <a:lnTo>
                    <a:pt x="616039" y="690039"/>
                  </a:lnTo>
                  <a:cubicBezTo>
                    <a:pt x="609608" y="701245"/>
                    <a:pt x="597674" y="708156"/>
                    <a:pt x="584754" y="708156"/>
                  </a:cubicBezTo>
                  <a:lnTo>
                    <a:pt x="220130" y="708156"/>
                  </a:lnTo>
                  <a:cubicBezTo>
                    <a:pt x="207210" y="708156"/>
                    <a:pt x="195276" y="701245"/>
                    <a:pt x="188845" y="690039"/>
                  </a:cubicBezTo>
                  <a:lnTo>
                    <a:pt x="6439" y="372194"/>
                  </a:lnTo>
                  <a:cubicBezTo>
                    <a:pt x="0" y="360975"/>
                    <a:pt x="0" y="347181"/>
                    <a:pt x="6439" y="335961"/>
                  </a:cubicBezTo>
                  <a:lnTo>
                    <a:pt x="188845" y="18117"/>
                  </a:lnTo>
                  <a:cubicBezTo>
                    <a:pt x="195276" y="6910"/>
                    <a:pt x="207210" y="0"/>
                    <a:pt x="220130" y="0"/>
                  </a:cubicBezTo>
                  <a:lnTo>
                    <a:pt x="584754" y="0"/>
                  </a:lnTo>
                  <a:cubicBezTo>
                    <a:pt x="597674" y="0"/>
                    <a:pt x="609608" y="6910"/>
                    <a:pt x="616039" y="18117"/>
                  </a:cubicBezTo>
                  <a:lnTo>
                    <a:pt x="798445" y="335961"/>
                  </a:lnTo>
                  <a:cubicBezTo>
                    <a:pt x="804884" y="347181"/>
                    <a:pt x="804884" y="360975"/>
                    <a:pt x="798445" y="372194"/>
                  </a:cubicBezTo>
                  <a:close/>
                </a:path>
              </a:pathLst>
            </a:custGeom>
            <a:solidFill>
              <a:srgbClr val="FFFFFF"/>
            </a:solidFill>
          </p:spPr>
        </p:sp>
        <p:sp>
          <p:nvSpPr>
            <p:cNvPr name="TextBox 47" id="47"/>
            <p:cNvSpPr txBox="true"/>
            <p:nvPr/>
          </p:nvSpPr>
          <p:spPr>
            <a:xfrm>
              <a:off x="114300" y="-114300"/>
              <a:ext cx="584200" cy="822456"/>
            </a:xfrm>
            <a:prstGeom prst="rect">
              <a:avLst/>
            </a:prstGeom>
          </p:spPr>
          <p:txBody>
            <a:bodyPr anchor="ctr" rtlCol="false" tIns="62023" lIns="62023" bIns="62023" rIns="62023"/>
            <a:lstStyle/>
            <a:p>
              <a:pPr algn="ctr">
                <a:lnSpc>
                  <a:spcPts val="7637"/>
                </a:lnSpc>
              </a:pPr>
            </a:p>
          </p:txBody>
        </p:sp>
      </p:grpSp>
      <p:sp>
        <p:nvSpPr>
          <p:cNvPr name="TextBox 48" id="48"/>
          <p:cNvSpPr txBox="true"/>
          <p:nvPr/>
        </p:nvSpPr>
        <p:spPr>
          <a:xfrm rot="0">
            <a:off x="31659310" y="18378506"/>
            <a:ext cx="4977713" cy="1973975"/>
          </a:xfrm>
          <a:prstGeom prst="rect">
            <a:avLst/>
          </a:prstGeom>
        </p:spPr>
        <p:txBody>
          <a:bodyPr anchor="t" rtlCol="false" tIns="0" lIns="0" bIns="0" rIns="0">
            <a:spAutoFit/>
          </a:bodyPr>
          <a:lstStyle/>
          <a:p>
            <a:pPr algn="ctr">
              <a:lnSpc>
                <a:spcPts val="16273"/>
              </a:lnSpc>
              <a:spcBef>
                <a:spcPct val="0"/>
              </a:spcBef>
            </a:pPr>
            <a:r>
              <a:rPr lang="en-US" b="true" sz="11624">
                <a:solidFill>
                  <a:srgbClr val="582C83"/>
                </a:solidFill>
                <a:latin typeface="Montserrat Semi-Bold"/>
                <a:ea typeface="Montserrat Semi-Bold"/>
                <a:cs typeface="Montserrat Semi-Bold"/>
                <a:sym typeface="Montserrat Semi-Bold"/>
              </a:rPr>
              <a:t>£1000</a:t>
            </a:r>
          </a:p>
        </p:txBody>
      </p:sp>
      <p:sp>
        <p:nvSpPr>
          <p:cNvPr name="TextBox 49" id="49"/>
          <p:cNvSpPr txBox="true"/>
          <p:nvPr/>
        </p:nvSpPr>
        <p:spPr>
          <a:xfrm rot="0">
            <a:off x="30563282" y="22993388"/>
            <a:ext cx="7042035" cy="1041533"/>
          </a:xfrm>
          <a:prstGeom prst="rect">
            <a:avLst/>
          </a:prstGeom>
        </p:spPr>
        <p:txBody>
          <a:bodyPr anchor="t" rtlCol="false" tIns="0" lIns="0" bIns="0" rIns="0">
            <a:spAutoFit/>
          </a:bodyPr>
          <a:lstStyle/>
          <a:p>
            <a:pPr algn="ctr">
              <a:lnSpc>
                <a:spcPts val="3335"/>
              </a:lnSpc>
              <a:spcBef>
                <a:spcPct val="0"/>
              </a:spcBef>
            </a:pPr>
            <a:r>
              <a:rPr lang="en-US" b="true" sz="2382">
                <a:solidFill>
                  <a:srgbClr val="582C83"/>
                </a:solidFill>
                <a:latin typeface="Montserrat Bold"/>
                <a:ea typeface="Montserrat Bold"/>
                <a:cs typeface="Montserrat Bold"/>
                <a:sym typeface="Montserrat Bold"/>
              </a:rPr>
              <a:t>Special Day</a:t>
            </a:r>
          </a:p>
        </p:txBody>
      </p:sp>
      <p:sp>
        <p:nvSpPr>
          <p:cNvPr name="TextBox 50" id="50"/>
          <p:cNvSpPr txBox="true"/>
          <p:nvPr/>
        </p:nvSpPr>
        <p:spPr>
          <a:xfrm rot="0">
            <a:off x="31026068" y="20668999"/>
            <a:ext cx="6116463" cy="1876549"/>
          </a:xfrm>
          <a:prstGeom prst="rect">
            <a:avLst/>
          </a:prstGeom>
        </p:spPr>
        <p:txBody>
          <a:bodyPr anchor="t" rtlCol="false" tIns="0" lIns="0" bIns="0" rIns="0">
            <a:spAutoFit/>
          </a:bodyPr>
          <a:lstStyle/>
          <a:p>
            <a:pPr algn="ctr">
              <a:lnSpc>
                <a:spcPts val="7770"/>
              </a:lnSpc>
            </a:pPr>
            <a:r>
              <a:rPr lang="en-US" sz="5550">
                <a:solidFill>
                  <a:srgbClr val="582C83"/>
                </a:solidFill>
                <a:latin typeface="Montserrat"/>
                <a:ea typeface="Montserrat"/>
                <a:cs typeface="Montserrat"/>
                <a:sym typeface="Montserrat"/>
              </a:rPr>
              <a:t>gives a seriously ill young adult a</a:t>
            </a:r>
          </a:p>
        </p:txBody>
      </p:sp>
      <p:sp>
        <p:nvSpPr>
          <p:cNvPr name="Freeform 51" id="51"/>
          <p:cNvSpPr/>
          <p:nvPr/>
        </p:nvSpPr>
        <p:spPr>
          <a:xfrm flipH="false" flipV="false" rot="0">
            <a:off x="37528939" y="14514937"/>
            <a:ext cx="15648995" cy="14514443"/>
          </a:xfrm>
          <a:custGeom>
            <a:avLst/>
            <a:gdLst/>
            <a:ahLst/>
            <a:cxnLst/>
            <a:rect r="r" b="b" t="t" l="l"/>
            <a:pathLst>
              <a:path h="14514443" w="15648995">
                <a:moveTo>
                  <a:pt x="0" y="0"/>
                </a:moveTo>
                <a:lnTo>
                  <a:pt x="15648995" y="0"/>
                </a:lnTo>
                <a:lnTo>
                  <a:pt x="15648995" y="14514443"/>
                </a:lnTo>
                <a:lnTo>
                  <a:pt x="0" y="14514443"/>
                </a:lnTo>
                <a:lnTo>
                  <a:pt x="0" y="0"/>
                </a:lnTo>
                <a:close/>
              </a:path>
            </a:pathLst>
          </a:custGeom>
          <a:blipFill>
            <a:blip r:embed="rId6"/>
            <a:stretch>
              <a:fillRect l="0" t="0" r="0" b="0"/>
            </a:stretch>
          </a:blipFill>
        </p:spPr>
      </p:sp>
      <p:grpSp>
        <p:nvGrpSpPr>
          <p:cNvPr name="Group 52" id="52"/>
          <p:cNvGrpSpPr/>
          <p:nvPr/>
        </p:nvGrpSpPr>
        <p:grpSpPr>
          <a:xfrm rot="0">
            <a:off x="40184194" y="17285877"/>
            <a:ext cx="10360615" cy="9026732"/>
            <a:chOff x="0" y="0"/>
            <a:chExt cx="812800" cy="708156"/>
          </a:xfrm>
        </p:grpSpPr>
        <p:sp>
          <p:nvSpPr>
            <p:cNvPr name="Freeform 53" id="53"/>
            <p:cNvSpPr/>
            <p:nvPr/>
          </p:nvSpPr>
          <p:spPr>
            <a:xfrm flipH="false" flipV="false" rot="0">
              <a:off x="3958" y="0"/>
              <a:ext cx="804884" cy="708156"/>
            </a:xfrm>
            <a:custGeom>
              <a:avLst/>
              <a:gdLst/>
              <a:ahLst/>
              <a:cxnLst/>
              <a:rect r="r" b="b" t="t" l="l"/>
              <a:pathLst>
                <a:path h="708156" w="804884">
                  <a:moveTo>
                    <a:pt x="798445" y="372194"/>
                  </a:moveTo>
                  <a:lnTo>
                    <a:pt x="616039" y="690039"/>
                  </a:lnTo>
                  <a:cubicBezTo>
                    <a:pt x="609608" y="701245"/>
                    <a:pt x="597674" y="708156"/>
                    <a:pt x="584754" y="708156"/>
                  </a:cubicBezTo>
                  <a:lnTo>
                    <a:pt x="220130" y="708156"/>
                  </a:lnTo>
                  <a:cubicBezTo>
                    <a:pt x="207210" y="708156"/>
                    <a:pt x="195276" y="701245"/>
                    <a:pt x="188845" y="690039"/>
                  </a:cubicBezTo>
                  <a:lnTo>
                    <a:pt x="6439" y="372194"/>
                  </a:lnTo>
                  <a:cubicBezTo>
                    <a:pt x="0" y="360975"/>
                    <a:pt x="0" y="347181"/>
                    <a:pt x="6439" y="335961"/>
                  </a:cubicBezTo>
                  <a:lnTo>
                    <a:pt x="188845" y="18117"/>
                  </a:lnTo>
                  <a:cubicBezTo>
                    <a:pt x="195276" y="6910"/>
                    <a:pt x="207210" y="0"/>
                    <a:pt x="220130" y="0"/>
                  </a:cubicBezTo>
                  <a:lnTo>
                    <a:pt x="584754" y="0"/>
                  </a:lnTo>
                  <a:cubicBezTo>
                    <a:pt x="597674" y="0"/>
                    <a:pt x="609608" y="6910"/>
                    <a:pt x="616039" y="18117"/>
                  </a:cubicBezTo>
                  <a:lnTo>
                    <a:pt x="798445" y="335961"/>
                  </a:lnTo>
                  <a:cubicBezTo>
                    <a:pt x="804884" y="347181"/>
                    <a:pt x="804884" y="360975"/>
                    <a:pt x="798445" y="372194"/>
                  </a:cubicBezTo>
                  <a:close/>
                </a:path>
              </a:pathLst>
            </a:custGeom>
            <a:solidFill>
              <a:srgbClr val="FFFFFF"/>
            </a:solidFill>
          </p:spPr>
        </p:sp>
        <p:sp>
          <p:nvSpPr>
            <p:cNvPr name="TextBox 54" id="54"/>
            <p:cNvSpPr txBox="true"/>
            <p:nvPr/>
          </p:nvSpPr>
          <p:spPr>
            <a:xfrm>
              <a:off x="114300" y="-114300"/>
              <a:ext cx="584200" cy="822456"/>
            </a:xfrm>
            <a:prstGeom prst="rect">
              <a:avLst/>
            </a:prstGeom>
          </p:spPr>
          <p:txBody>
            <a:bodyPr anchor="ctr" rtlCol="false" tIns="62023" lIns="62023" bIns="62023" rIns="62023"/>
            <a:lstStyle/>
            <a:p>
              <a:pPr algn="ctr">
                <a:lnSpc>
                  <a:spcPts val="7637"/>
                </a:lnSpc>
              </a:pPr>
            </a:p>
          </p:txBody>
        </p:sp>
      </p:grpSp>
      <p:sp>
        <p:nvSpPr>
          <p:cNvPr name="TextBox 55" id="55"/>
          <p:cNvSpPr txBox="true"/>
          <p:nvPr/>
        </p:nvSpPr>
        <p:spPr>
          <a:xfrm rot="0">
            <a:off x="42861370" y="18390185"/>
            <a:ext cx="4984132" cy="1973975"/>
          </a:xfrm>
          <a:prstGeom prst="rect">
            <a:avLst/>
          </a:prstGeom>
        </p:spPr>
        <p:txBody>
          <a:bodyPr anchor="t" rtlCol="false" tIns="0" lIns="0" bIns="0" rIns="0">
            <a:spAutoFit/>
          </a:bodyPr>
          <a:lstStyle/>
          <a:p>
            <a:pPr algn="ctr">
              <a:lnSpc>
                <a:spcPts val="16273"/>
              </a:lnSpc>
              <a:spcBef>
                <a:spcPct val="0"/>
              </a:spcBef>
            </a:pPr>
            <a:r>
              <a:rPr lang="en-US" b="true" sz="11624">
                <a:solidFill>
                  <a:srgbClr val="582C83"/>
                </a:solidFill>
                <a:latin typeface="Montserrat Semi-Bold"/>
                <a:ea typeface="Montserrat Semi-Bold"/>
                <a:cs typeface="Montserrat Semi-Bold"/>
                <a:sym typeface="Montserrat Semi-Bold"/>
              </a:rPr>
              <a:t>£1300</a:t>
            </a:r>
          </a:p>
        </p:txBody>
      </p:sp>
      <p:sp>
        <p:nvSpPr>
          <p:cNvPr name="TextBox 56" id="56"/>
          <p:cNvSpPr txBox="true"/>
          <p:nvPr/>
        </p:nvSpPr>
        <p:spPr>
          <a:xfrm rot="0">
            <a:off x="42137359" y="22993388"/>
            <a:ext cx="7042035" cy="1041533"/>
          </a:xfrm>
          <a:prstGeom prst="rect">
            <a:avLst/>
          </a:prstGeom>
        </p:spPr>
        <p:txBody>
          <a:bodyPr anchor="t" rtlCol="false" tIns="0" lIns="0" bIns="0" rIns="0">
            <a:spAutoFit/>
          </a:bodyPr>
          <a:lstStyle/>
          <a:p>
            <a:pPr algn="ctr">
              <a:lnSpc>
                <a:spcPts val="3335"/>
              </a:lnSpc>
              <a:spcBef>
                <a:spcPct val="0"/>
              </a:spcBef>
            </a:pPr>
            <a:r>
              <a:rPr lang="en-US" b="true" sz="2382">
                <a:solidFill>
                  <a:srgbClr val="582C83"/>
                </a:solidFill>
                <a:latin typeface="Montserrat Bold"/>
                <a:ea typeface="Montserrat Bold"/>
                <a:cs typeface="Montserrat Bold"/>
                <a:sym typeface="Montserrat Bold"/>
              </a:rPr>
              <a:t>Special Treat</a:t>
            </a:r>
          </a:p>
        </p:txBody>
      </p:sp>
      <p:sp>
        <p:nvSpPr>
          <p:cNvPr name="TextBox 57" id="57"/>
          <p:cNvSpPr txBox="true"/>
          <p:nvPr/>
        </p:nvSpPr>
        <p:spPr>
          <a:xfrm rot="0">
            <a:off x="42350362" y="20803818"/>
            <a:ext cx="6116463" cy="1876549"/>
          </a:xfrm>
          <a:prstGeom prst="rect">
            <a:avLst/>
          </a:prstGeom>
        </p:spPr>
        <p:txBody>
          <a:bodyPr anchor="t" rtlCol="false" tIns="0" lIns="0" bIns="0" rIns="0">
            <a:spAutoFit/>
          </a:bodyPr>
          <a:lstStyle/>
          <a:p>
            <a:pPr algn="ctr">
              <a:lnSpc>
                <a:spcPts val="7770"/>
              </a:lnSpc>
            </a:pPr>
            <a:r>
              <a:rPr lang="en-US" sz="5550">
                <a:solidFill>
                  <a:srgbClr val="582C83"/>
                </a:solidFill>
                <a:latin typeface="Montserrat"/>
                <a:ea typeface="Montserrat"/>
                <a:cs typeface="Montserrat"/>
                <a:sym typeface="Montserrat"/>
              </a:rPr>
              <a:t>gives a seriously ill young adult 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772992"/>
            <a:ext cx="51120675" cy="16933724"/>
          </a:xfrm>
          <a:custGeom>
            <a:avLst/>
            <a:gdLst/>
            <a:ahLst/>
            <a:cxnLst/>
            <a:rect r="r" b="b" t="t" l="l"/>
            <a:pathLst>
              <a:path h="16933724" w="51120675">
                <a:moveTo>
                  <a:pt x="0" y="0"/>
                </a:moveTo>
                <a:lnTo>
                  <a:pt x="51120675" y="0"/>
                </a:lnTo>
                <a:lnTo>
                  <a:pt x="51120675" y="16933724"/>
                </a:lnTo>
                <a:lnTo>
                  <a:pt x="0" y="16933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186849" y="10370451"/>
            <a:ext cx="37029536" cy="16014514"/>
            <a:chOff x="0" y="0"/>
            <a:chExt cx="3488925" cy="1508888"/>
          </a:xfrm>
        </p:grpSpPr>
        <p:sp>
          <p:nvSpPr>
            <p:cNvPr name="Freeform 4" id="4"/>
            <p:cNvSpPr/>
            <p:nvPr/>
          </p:nvSpPr>
          <p:spPr>
            <a:xfrm flipH="false" flipV="false" rot="0">
              <a:off x="0" y="0"/>
              <a:ext cx="3488925" cy="1508888"/>
            </a:xfrm>
            <a:custGeom>
              <a:avLst/>
              <a:gdLst/>
              <a:ahLst/>
              <a:cxnLst/>
              <a:rect r="r" b="b" t="t" l="l"/>
              <a:pathLst>
                <a:path h="1508888" w="3488925">
                  <a:moveTo>
                    <a:pt x="29806" y="0"/>
                  </a:moveTo>
                  <a:lnTo>
                    <a:pt x="3459119" y="0"/>
                  </a:lnTo>
                  <a:cubicBezTo>
                    <a:pt x="3475580" y="0"/>
                    <a:pt x="3488925" y="13345"/>
                    <a:pt x="3488925" y="29806"/>
                  </a:cubicBezTo>
                  <a:lnTo>
                    <a:pt x="3488925" y="1479082"/>
                  </a:lnTo>
                  <a:cubicBezTo>
                    <a:pt x="3488925" y="1486988"/>
                    <a:pt x="3485785" y="1494569"/>
                    <a:pt x="3480195" y="1500158"/>
                  </a:cubicBezTo>
                  <a:cubicBezTo>
                    <a:pt x="3474605" y="1505748"/>
                    <a:pt x="3467024" y="1508888"/>
                    <a:pt x="3459119" y="1508888"/>
                  </a:cubicBezTo>
                  <a:lnTo>
                    <a:pt x="29806" y="1508888"/>
                  </a:lnTo>
                  <a:cubicBezTo>
                    <a:pt x="21901" y="1508888"/>
                    <a:pt x="14320" y="1505748"/>
                    <a:pt x="8730" y="1500158"/>
                  </a:cubicBezTo>
                  <a:cubicBezTo>
                    <a:pt x="3140" y="1494569"/>
                    <a:pt x="0" y="1486988"/>
                    <a:pt x="0" y="1479082"/>
                  </a:cubicBezTo>
                  <a:lnTo>
                    <a:pt x="0" y="29806"/>
                  </a:lnTo>
                  <a:cubicBezTo>
                    <a:pt x="0" y="21901"/>
                    <a:pt x="3140" y="14320"/>
                    <a:pt x="8730" y="8730"/>
                  </a:cubicBezTo>
                  <a:cubicBezTo>
                    <a:pt x="14320" y="3140"/>
                    <a:pt x="21901" y="0"/>
                    <a:pt x="29806" y="0"/>
                  </a:cubicBezTo>
                  <a:close/>
                </a:path>
              </a:pathLst>
            </a:custGeom>
            <a:solidFill>
              <a:srgbClr val="FFFFFF"/>
            </a:solidFill>
            <a:ln w="106501" cap="rnd">
              <a:gradFill>
                <a:gsLst>
                  <a:gs pos="0">
                    <a:srgbClr val="582C83">
                      <a:alpha val="100000"/>
                    </a:srgbClr>
                  </a:gs>
                  <a:gs pos="50000">
                    <a:srgbClr val="D85DEC">
                      <a:alpha val="100000"/>
                    </a:srgbClr>
                  </a:gs>
                  <a:gs pos="100000">
                    <a:srgbClr val="FFFFFF">
                      <a:alpha val="100000"/>
                    </a:srgbClr>
                  </a:gs>
                </a:gsLst>
                <a:lin ang="18900000"/>
              </a:gradFill>
              <a:prstDash val="solid"/>
              <a:round/>
            </a:ln>
          </p:spPr>
        </p:sp>
        <p:sp>
          <p:nvSpPr>
            <p:cNvPr name="TextBox 5" id="5"/>
            <p:cNvSpPr txBox="true"/>
            <p:nvPr/>
          </p:nvSpPr>
          <p:spPr>
            <a:xfrm>
              <a:off x="0" y="-114300"/>
              <a:ext cx="3488925" cy="1623188"/>
            </a:xfrm>
            <a:prstGeom prst="rect">
              <a:avLst/>
            </a:prstGeom>
          </p:spPr>
          <p:txBody>
            <a:bodyPr anchor="ctr" rtlCol="false" tIns="50800" lIns="50800" bIns="50800" rIns="50800"/>
            <a:lstStyle/>
            <a:p>
              <a:pPr algn="ctr">
                <a:lnSpc>
                  <a:spcPts val="7637"/>
                </a:lnSpc>
              </a:pPr>
            </a:p>
          </p:txBody>
        </p:sp>
      </p:grpSp>
      <p:sp>
        <p:nvSpPr>
          <p:cNvPr name="TextBox 6" id="6"/>
          <p:cNvSpPr txBox="true"/>
          <p:nvPr/>
        </p:nvSpPr>
        <p:spPr>
          <a:xfrm rot="0">
            <a:off x="3090044" y="11561237"/>
            <a:ext cx="34628202" cy="12733972"/>
          </a:xfrm>
          <a:prstGeom prst="rect">
            <a:avLst/>
          </a:prstGeom>
        </p:spPr>
        <p:txBody>
          <a:bodyPr anchor="t" rtlCol="false" tIns="0" lIns="0" bIns="0" rIns="0">
            <a:spAutoFit/>
          </a:bodyPr>
          <a:lstStyle/>
          <a:p>
            <a:pPr algn="l">
              <a:lnSpc>
                <a:spcPts val="10794"/>
              </a:lnSpc>
            </a:pPr>
            <a:r>
              <a:rPr lang="en-US" sz="7710">
                <a:solidFill>
                  <a:srgbClr val="000000"/>
                </a:solidFill>
                <a:latin typeface="Montserrat"/>
                <a:ea typeface="Montserrat"/>
                <a:cs typeface="Montserrat"/>
                <a:sym typeface="Montserrat"/>
              </a:rPr>
              <a:t>Check out the link be</a:t>
            </a:r>
            <a:r>
              <a:rPr lang="en-US" sz="7710">
                <a:solidFill>
                  <a:srgbClr val="000000"/>
                </a:solidFill>
                <a:latin typeface="Montserrat"/>
                <a:ea typeface="Montserrat"/>
                <a:cs typeface="Montserrat"/>
                <a:sym typeface="Montserrat"/>
              </a:rPr>
              <a:t>low for a range of resources to help your JustGiving, Twitch and social media profiles look the part and rally more supporters. </a:t>
            </a:r>
          </a:p>
          <a:p>
            <a:pPr algn="l">
              <a:lnSpc>
                <a:spcPts val="10794"/>
              </a:lnSpc>
            </a:pPr>
          </a:p>
          <a:p>
            <a:pPr algn="l">
              <a:lnSpc>
                <a:spcPts val="10794"/>
              </a:lnSpc>
            </a:pPr>
            <a:r>
              <a:rPr lang="en-US" sz="7710">
                <a:solidFill>
                  <a:srgbClr val="000000"/>
                </a:solidFill>
                <a:latin typeface="Montserrat"/>
                <a:ea typeface="Montserrat"/>
                <a:cs typeface="Montserrat"/>
                <a:sym typeface="Montserrat"/>
              </a:rPr>
              <a:t>We’ve got overlay assets, social graphics and more!</a:t>
            </a:r>
          </a:p>
          <a:p>
            <a:pPr algn="l">
              <a:lnSpc>
                <a:spcPts val="10794"/>
              </a:lnSpc>
            </a:pPr>
            <a:r>
              <a:rPr lang="en-US" sz="7710">
                <a:solidFill>
                  <a:srgbClr val="000000"/>
                </a:solidFill>
                <a:latin typeface="Montserrat"/>
                <a:ea typeface="Montserrat"/>
                <a:cs typeface="Montserrat"/>
                <a:sym typeface="Montserrat"/>
              </a:rPr>
              <a:t>*Add link to page*</a:t>
            </a:r>
          </a:p>
          <a:p>
            <a:pPr algn="ctr">
              <a:lnSpc>
                <a:spcPts val="10794"/>
              </a:lnSpc>
            </a:pPr>
          </a:p>
          <a:p>
            <a:pPr algn="l">
              <a:lnSpc>
                <a:spcPts val="10794"/>
              </a:lnSpc>
            </a:pPr>
            <a:r>
              <a:rPr lang="en-US" sz="7710">
                <a:solidFill>
                  <a:srgbClr val="000000"/>
                </a:solidFill>
                <a:latin typeface="Montserrat"/>
                <a:ea typeface="Montserrat"/>
                <a:cs typeface="Montserrat"/>
                <a:sym typeface="Montserrat"/>
              </a:rPr>
              <a:t>Once you’ve signed up, keep a lookout for an email </a:t>
            </a:r>
          </a:p>
          <a:p>
            <a:pPr algn="l">
              <a:lnSpc>
                <a:spcPts val="10794"/>
              </a:lnSpc>
            </a:pPr>
            <a:r>
              <a:rPr lang="en-US" sz="7710">
                <a:solidFill>
                  <a:srgbClr val="000000"/>
                </a:solidFill>
                <a:latin typeface="Montserrat"/>
                <a:ea typeface="Montserrat"/>
                <a:cs typeface="Montserrat"/>
                <a:sym typeface="Montserrat"/>
              </a:rPr>
              <a:t>for a chance to get your hands on a free Willow T-shirt!</a:t>
            </a:r>
          </a:p>
          <a:p>
            <a:pPr algn="ctr">
              <a:lnSpc>
                <a:spcPts val="4178"/>
              </a:lnSpc>
            </a:pPr>
          </a:p>
        </p:txBody>
      </p:sp>
      <p:sp>
        <p:nvSpPr>
          <p:cNvPr name="Freeform 7" id="7"/>
          <p:cNvSpPr/>
          <p:nvPr/>
        </p:nvSpPr>
        <p:spPr>
          <a:xfrm flipH="false" flipV="false" rot="0">
            <a:off x="40164191" y="-329905"/>
            <a:ext cx="8644073" cy="8644073"/>
          </a:xfrm>
          <a:custGeom>
            <a:avLst/>
            <a:gdLst/>
            <a:ahLst/>
            <a:cxnLst/>
            <a:rect r="r" b="b" t="t" l="l"/>
            <a:pathLst>
              <a:path h="8644073" w="8644073">
                <a:moveTo>
                  <a:pt x="0" y="0"/>
                </a:moveTo>
                <a:lnTo>
                  <a:pt x="8644073" y="0"/>
                </a:lnTo>
                <a:lnTo>
                  <a:pt x="8644073" y="8644074"/>
                </a:lnTo>
                <a:lnTo>
                  <a:pt x="0" y="8644074"/>
                </a:lnTo>
                <a:lnTo>
                  <a:pt x="0" y="0"/>
                </a:lnTo>
                <a:close/>
              </a:path>
            </a:pathLst>
          </a:custGeom>
          <a:blipFill>
            <a:blip r:embed="rId4"/>
            <a:stretch>
              <a:fillRect l="0" t="0" r="0" b="0"/>
            </a:stretch>
          </a:blipFill>
        </p:spPr>
      </p:sp>
      <p:sp>
        <p:nvSpPr>
          <p:cNvPr name="Freeform 8" id="8"/>
          <p:cNvSpPr/>
          <p:nvPr/>
        </p:nvSpPr>
        <p:spPr>
          <a:xfrm flipH="false" flipV="false" rot="0">
            <a:off x="30339273" y="17239854"/>
            <a:ext cx="23749269" cy="23533367"/>
          </a:xfrm>
          <a:custGeom>
            <a:avLst/>
            <a:gdLst/>
            <a:ahLst/>
            <a:cxnLst/>
            <a:rect r="r" b="b" t="t" l="l"/>
            <a:pathLst>
              <a:path h="23533367" w="23749269">
                <a:moveTo>
                  <a:pt x="0" y="0"/>
                </a:moveTo>
                <a:lnTo>
                  <a:pt x="23749270" y="0"/>
                </a:lnTo>
                <a:lnTo>
                  <a:pt x="23749270" y="23533367"/>
                </a:lnTo>
                <a:lnTo>
                  <a:pt x="0" y="235333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730608">
            <a:off x="32450705" y="15593334"/>
            <a:ext cx="18204304" cy="17403748"/>
          </a:xfrm>
          <a:custGeom>
            <a:avLst/>
            <a:gdLst/>
            <a:ahLst/>
            <a:cxnLst/>
            <a:rect r="r" b="b" t="t" l="l"/>
            <a:pathLst>
              <a:path h="17403748" w="18204304">
                <a:moveTo>
                  <a:pt x="0" y="0"/>
                </a:moveTo>
                <a:lnTo>
                  <a:pt x="18204305" y="0"/>
                </a:lnTo>
                <a:lnTo>
                  <a:pt x="18204305" y="17403748"/>
                </a:lnTo>
                <a:lnTo>
                  <a:pt x="0" y="17403748"/>
                </a:lnTo>
                <a:lnTo>
                  <a:pt x="0" y="0"/>
                </a:lnTo>
                <a:close/>
              </a:path>
            </a:pathLst>
          </a:custGeom>
          <a:blipFill>
            <a:blip r:embed="rId7"/>
            <a:stretch>
              <a:fillRect l="-1795" t="-3105" r="0" b="-3105"/>
            </a:stretch>
          </a:blipFill>
        </p:spPr>
      </p:sp>
      <p:sp>
        <p:nvSpPr>
          <p:cNvPr name="TextBox 10" id="10"/>
          <p:cNvSpPr txBox="true"/>
          <p:nvPr/>
        </p:nvSpPr>
        <p:spPr>
          <a:xfrm rot="0">
            <a:off x="3090044" y="2051450"/>
            <a:ext cx="46203697" cy="7538379"/>
          </a:xfrm>
          <a:prstGeom prst="rect">
            <a:avLst/>
          </a:prstGeom>
        </p:spPr>
        <p:txBody>
          <a:bodyPr anchor="t" rtlCol="false" tIns="0" lIns="0" bIns="0" rIns="0">
            <a:spAutoFit/>
          </a:bodyPr>
          <a:lstStyle/>
          <a:p>
            <a:pPr algn="l">
              <a:lnSpc>
                <a:spcPts val="29588"/>
              </a:lnSpc>
            </a:pPr>
            <a:r>
              <a:rPr lang="en-US" sz="25729" b="true">
                <a:solidFill>
                  <a:srgbClr val="582C83"/>
                </a:solidFill>
                <a:latin typeface="Montserrat Ultra-Bold"/>
                <a:ea typeface="Montserrat Ultra-Bold"/>
                <a:cs typeface="Montserrat Ultra-Bold"/>
                <a:sym typeface="Montserrat Ultra-Bold"/>
              </a:rPr>
              <a:t>Support for the </a:t>
            </a:r>
          </a:p>
          <a:p>
            <a:pPr algn="l">
              <a:lnSpc>
                <a:spcPts val="29588"/>
              </a:lnSpc>
            </a:pPr>
            <a:r>
              <a:rPr lang="en-US" sz="25729" b="true">
                <a:solidFill>
                  <a:srgbClr val="582C83"/>
                </a:solidFill>
                <a:latin typeface="Montserrat Ultra-Bold"/>
                <a:ea typeface="Montserrat Ultra-Bold"/>
                <a:cs typeface="Montserrat Ultra-Bold"/>
                <a:sym typeface="Montserrat Ultra-Bold"/>
              </a:rPr>
              <a:t>dream stream</a:t>
            </a:r>
          </a:p>
        </p:txBody>
      </p:sp>
      <p:sp>
        <p:nvSpPr>
          <p:cNvPr name="Freeform 11" id="11"/>
          <p:cNvSpPr/>
          <p:nvPr/>
        </p:nvSpPr>
        <p:spPr>
          <a:xfrm flipH="false" flipV="false" rot="1440246">
            <a:off x="35215149" y="7409005"/>
            <a:ext cx="5006194" cy="4361647"/>
          </a:xfrm>
          <a:custGeom>
            <a:avLst/>
            <a:gdLst/>
            <a:ahLst/>
            <a:cxnLst/>
            <a:rect r="r" b="b" t="t" l="l"/>
            <a:pathLst>
              <a:path h="4361647" w="5006194">
                <a:moveTo>
                  <a:pt x="0" y="0"/>
                </a:moveTo>
                <a:lnTo>
                  <a:pt x="5006194" y="0"/>
                </a:lnTo>
                <a:lnTo>
                  <a:pt x="5006194" y="4361647"/>
                </a:lnTo>
                <a:lnTo>
                  <a:pt x="0" y="436164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2CEED"/>
        </a:solidFill>
      </p:bgPr>
    </p:bg>
    <p:spTree>
      <p:nvGrpSpPr>
        <p:cNvPr id="1" name=""/>
        <p:cNvGrpSpPr/>
        <p:nvPr/>
      </p:nvGrpSpPr>
      <p:grpSpPr>
        <a:xfrm>
          <a:off x="0" y="0"/>
          <a:ext cx="0" cy="0"/>
          <a:chOff x="0" y="0"/>
          <a:chExt cx="0" cy="0"/>
        </a:xfrm>
      </p:grpSpPr>
      <p:grpSp>
        <p:nvGrpSpPr>
          <p:cNvPr name="Group 2" id="2"/>
          <p:cNvGrpSpPr/>
          <p:nvPr/>
        </p:nvGrpSpPr>
        <p:grpSpPr>
          <a:xfrm rot="-530307">
            <a:off x="29105676" y="7739195"/>
            <a:ext cx="16523520" cy="3197634"/>
            <a:chOff x="0" y="0"/>
            <a:chExt cx="812800" cy="157293"/>
          </a:xfrm>
        </p:grpSpPr>
        <p:sp>
          <p:nvSpPr>
            <p:cNvPr name="Freeform 3" id="3"/>
            <p:cNvSpPr/>
            <p:nvPr/>
          </p:nvSpPr>
          <p:spPr>
            <a:xfrm flipH="false" flipV="false" rot="0">
              <a:off x="0" y="0"/>
              <a:ext cx="812800" cy="157293"/>
            </a:xfrm>
            <a:custGeom>
              <a:avLst/>
              <a:gdLst/>
              <a:ahLst/>
              <a:cxnLst/>
              <a:rect r="r" b="b" t="t" l="l"/>
              <a:pathLst>
                <a:path h="157293" w="812800">
                  <a:moveTo>
                    <a:pt x="78647" y="0"/>
                  </a:moveTo>
                  <a:lnTo>
                    <a:pt x="734153" y="0"/>
                  </a:lnTo>
                  <a:cubicBezTo>
                    <a:pt x="777589" y="0"/>
                    <a:pt x="812800" y="35211"/>
                    <a:pt x="812800" y="78647"/>
                  </a:cubicBezTo>
                  <a:lnTo>
                    <a:pt x="812800" y="78647"/>
                  </a:lnTo>
                  <a:cubicBezTo>
                    <a:pt x="812800" y="122082"/>
                    <a:pt x="777589" y="157293"/>
                    <a:pt x="734153" y="157293"/>
                  </a:cubicBezTo>
                  <a:lnTo>
                    <a:pt x="78647" y="157293"/>
                  </a:lnTo>
                  <a:cubicBezTo>
                    <a:pt x="35211" y="157293"/>
                    <a:pt x="0" y="122082"/>
                    <a:pt x="0" y="78647"/>
                  </a:cubicBezTo>
                  <a:lnTo>
                    <a:pt x="0" y="78647"/>
                  </a:lnTo>
                  <a:cubicBezTo>
                    <a:pt x="0" y="35211"/>
                    <a:pt x="35211" y="0"/>
                    <a:pt x="78647" y="0"/>
                  </a:cubicBezTo>
                  <a:close/>
                </a:path>
              </a:pathLst>
            </a:custGeom>
            <a:gradFill rotWithShape="true">
              <a:gsLst>
                <a:gs pos="0">
                  <a:srgbClr val="D64DEC">
                    <a:alpha val="100000"/>
                  </a:srgbClr>
                </a:gs>
                <a:gs pos="100000">
                  <a:srgbClr val="562384">
                    <a:alpha val="100000"/>
                  </a:srgbClr>
                </a:gs>
              </a:gsLst>
              <a:lin ang="5400000"/>
            </a:gradFill>
          </p:spPr>
        </p:sp>
        <p:sp>
          <p:nvSpPr>
            <p:cNvPr name="TextBox 4" id="4"/>
            <p:cNvSpPr txBox="true"/>
            <p:nvPr/>
          </p:nvSpPr>
          <p:spPr>
            <a:xfrm>
              <a:off x="0" y="-114300"/>
              <a:ext cx="812800" cy="271593"/>
            </a:xfrm>
            <a:prstGeom prst="rect">
              <a:avLst/>
            </a:prstGeom>
          </p:spPr>
          <p:txBody>
            <a:bodyPr anchor="ctr" rtlCol="false" tIns="50800" lIns="50800" bIns="50800" rIns="50800"/>
            <a:lstStyle/>
            <a:p>
              <a:pPr algn="ctr">
                <a:lnSpc>
                  <a:spcPts val="8281"/>
                </a:lnSpc>
              </a:pPr>
            </a:p>
          </p:txBody>
        </p:sp>
      </p:grpSp>
      <p:sp>
        <p:nvSpPr>
          <p:cNvPr name="Freeform 5" id="5"/>
          <p:cNvSpPr/>
          <p:nvPr/>
        </p:nvSpPr>
        <p:spPr>
          <a:xfrm flipH="false" flipV="false" rot="-535139">
            <a:off x="30142614" y="9311605"/>
            <a:ext cx="1865670" cy="1865670"/>
          </a:xfrm>
          <a:custGeom>
            <a:avLst/>
            <a:gdLst/>
            <a:ahLst/>
            <a:cxnLst/>
            <a:rect r="r" b="b" t="t" l="l"/>
            <a:pathLst>
              <a:path h="1865670" w="1865670">
                <a:moveTo>
                  <a:pt x="0" y="0"/>
                </a:moveTo>
                <a:lnTo>
                  <a:pt x="1865671" y="0"/>
                </a:lnTo>
                <a:lnTo>
                  <a:pt x="1865671" y="1865671"/>
                </a:lnTo>
                <a:lnTo>
                  <a:pt x="0" y="18656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69644">
            <a:off x="33687553" y="11705253"/>
            <a:ext cx="16523520" cy="3197634"/>
            <a:chOff x="0" y="0"/>
            <a:chExt cx="812800" cy="157293"/>
          </a:xfrm>
        </p:grpSpPr>
        <p:sp>
          <p:nvSpPr>
            <p:cNvPr name="Freeform 7" id="7"/>
            <p:cNvSpPr/>
            <p:nvPr/>
          </p:nvSpPr>
          <p:spPr>
            <a:xfrm flipH="false" flipV="false" rot="0">
              <a:off x="0" y="0"/>
              <a:ext cx="812800" cy="157293"/>
            </a:xfrm>
            <a:custGeom>
              <a:avLst/>
              <a:gdLst/>
              <a:ahLst/>
              <a:cxnLst/>
              <a:rect r="r" b="b" t="t" l="l"/>
              <a:pathLst>
                <a:path h="157293" w="812800">
                  <a:moveTo>
                    <a:pt x="78647" y="0"/>
                  </a:moveTo>
                  <a:lnTo>
                    <a:pt x="734153" y="0"/>
                  </a:lnTo>
                  <a:cubicBezTo>
                    <a:pt x="777589" y="0"/>
                    <a:pt x="812800" y="35211"/>
                    <a:pt x="812800" y="78647"/>
                  </a:cubicBezTo>
                  <a:lnTo>
                    <a:pt x="812800" y="78647"/>
                  </a:lnTo>
                  <a:cubicBezTo>
                    <a:pt x="812800" y="122082"/>
                    <a:pt x="777589" y="157293"/>
                    <a:pt x="734153" y="157293"/>
                  </a:cubicBezTo>
                  <a:lnTo>
                    <a:pt x="78647" y="157293"/>
                  </a:lnTo>
                  <a:cubicBezTo>
                    <a:pt x="35211" y="157293"/>
                    <a:pt x="0" y="122082"/>
                    <a:pt x="0" y="78647"/>
                  </a:cubicBezTo>
                  <a:lnTo>
                    <a:pt x="0" y="78647"/>
                  </a:lnTo>
                  <a:cubicBezTo>
                    <a:pt x="0" y="35211"/>
                    <a:pt x="35211" y="0"/>
                    <a:pt x="78647" y="0"/>
                  </a:cubicBezTo>
                  <a:close/>
                </a:path>
              </a:pathLst>
            </a:custGeom>
            <a:gradFill rotWithShape="true">
              <a:gsLst>
                <a:gs pos="0">
                  <a:srgbClr val="D64DEC">
                    <a:alpha val="100000"/>
                  </a:srgbClr>
                </a:gs>
                <a:gs pos="100000">
                  <a:srgbClr val="562384">
                    <a:alpha val="100000"/>
                  </a:srgbClr>
                </a:gs>
              </a:gsLst>
              <a:lin ang="5400000"/>
            </a:gradFill>
          </p:spPr>
        </p:sp>
        <p:sp>
          <p:nvSpPr>
            <p:cNvPr name="TextBox 8" id="8"/>
            <p:cNvSpPr txBox="true"/>
            <p:nvPr/>
          </p:nvSpPr>
          <p:spPr>
            <a:xfrm>
              <a:off x="0" y="-114300"/>
              <a:ext cx="812800" cy="271593"/>
            </a:xfrm>
            <a:prstGeom prst="rect">
              <a:avLst/>
            </a:prstGeom>
          </p:spPr>
          <p:txBody>
            <a:bodyPr anchor="ctr" rtlCol="false" tIns="50800" lIns="50800" bIns="50800" rIns="50800"/>
            <a:lstStyle/>
            <a:p>
              <a:pPr algn="ctr">
                <a:lnSpc>
                  <a:spcPts val="8281"/>
                </a:lnSpc>
              </a:pPr>
            </a:p>
          </p:txBody>
        </p:sp>
      </p:grpSp>
      <p:grpSp>
        <p:nvGrpSpPr>
          <p:cNvPr name="Group 9" id="9"/>
          <p:cNvGrpSpPr/>
          <p:nvPr/>
        </p:nvGrpSpPr>
        <p:grpSpPr>
          <a:xfrm rot="160645">
            <a:off x="27563309" y="15789557"/>
            <a:ext cx="13535354" cy="2964178"/>
            <a:chOff x="0" y="0"/>
            <a:chExt cx="665811" cy="145809"/>
          </a:xfrm>
        </p:grpSpPr>
        <p:sp>
          <p:nvSpPr>
            <p:cNvPr name="Freeform 10" id="10"/>
            <p:cNvSpPr/>
            <p:nvPr/>
          </p:nvSpPr>
          <p:spPr>
            <a:xfrm flipH="false" flipV="false" rot="0">
              <a:off x="0" y="0"/>
              <a:ext cx="665811" cy="145809"/>
            </a:xfrm>
            <a:custGeom>
              <a:avLst/>
              <a:gdLst/>
              <a:ahLst/>
              <a:cxnLst/>
              <a:rect r="r" b="b" t="t" l="l"/>
              <a:pathLst>
                <a:path h="145809" w="665811">
                  <a:moveTo>
                    <a:pt x="72905" y="0"/>
                  </a:moveTo>
                  <a:lnTo>
                    <a:pt x="592906" y="0"/>
                  </a:lnTo>
                  <a:cubicBezTo>
                    <a:pt x="633170" y="0"/>
                    <a:pt x="665811" y="32641"/>
                    <a:pt x="665811" y="72905"/>
                  </a:cubicBezTo>
                  <a:lnTo>
                    <a:pt x="665811" y="72905"/>
                  </a:lnTo>
                  <a:cubicBezTo>
                    <a:pt x="665811" y="113169"/>
                    <a:pt x="633170" y="145809"/>
                    <a:pt x="592906" y="145809"/>
                  </a:cubicBezTo>
                  <a:lnTo>
                    <a:pt x="72905" y="145809"/>
                  </a:lnTo>
                  <a:cubicBezTo>
                    <a:pt x="32641" y="145809"/>
                    <a:pt x="0" y="113169"/>
                    <a:pt x="0" y="72905"/>
                  </a:cubicBezTo>
                  <a:lnTo>
                    <a:pt x="0" y="72905"/>
                  </a:lnTo>
                  <a:cubicBezTo>
                    <a:pt x="0" y="32641"/>
                    <a:pt x="32641" y="0"/>
                    <a:pt x="72905" y="0"/>
                  </a:cubicBezTo>
                  <a:close/>
                </a:path>
              </a:pathLst>
            </a:custGeom>
            <a:gradFill rotWithShape="true">
              <a:gsLst>
                <a:gs pos="0">
                  <a:srgbClr val="D64DEC">
                    <a:alpha val="100000"/>
                  </a:srgbClr>
                </a:gs>
                <a:gs pos="100000">
                  <a:srgbClr val="562384">
                    <a:alpha val="100000"/>
                  </a:srgbClr>
                </a:gs>
              </a:gsLst>
              <a:lin ang="5400000"/>
            </a:gradFill>
          </p:spPr>
        </p:sp>
        <p:sp>
          <p:nvSpPr>
            <p:cNvPr name="TextBox 11" id="11"/>
            <p:cNvSpPr txBox="true"/>
            <p:nvPr/>
          </p:nvSpPr>
          <p:spPr>
            <a:xfrm>
              <a:off x="0" y="-114300"/>
              <a:ext cx="665811" cy="260109"/>
            </a:xfrm>
            <a:prstGeom prst="rect">
              <a:avLst/>
            </a:prstGeom>
          </p:spPr>
          <p:txBody>
            <a:bodyPr anchor="ctr" rtlCol="false" tIns="50800" lIns="50800" bIns="50800" rIns="50800"/>
            <a:lstStyle/>
            <a:p>
              <a:pPr algn="ctr">
                <a:lnSpc>
                  <a:spcPts val="8281"/>
                </a:lnSpc>
              </a:pPr>
            </a:p>
          </p:txBody>
        </p:sp>
      </p:grpSp>
      <p:sp>
        <p:nvSpPr>
          <p:cNvPr name="Freeform 12" id="12"/>
          <p:cNvSpPr/>
          <p:nvPr/>
        </p:nvSpPr>
        <p:spPr>
          <a:xfrm flipH="false" flipV="false" rot="141738">
            <a:off x="28587811" y="15980900"/>
            <a:ext cx="1955252" cy="1943032"/>
          </a:xfrm>
          <a:custGeom>
            <a:avLst/>
            <a:gdLst/>
            <a:ahLst/>
            <a:cxnLst/>
            <a:rect r="r" b="b" t="t" l="l"/>
            <a:pathLst>
              <a:path h="1943032" w="1955252">
                <a:moveTo>
                  <a:pt x="0" y="0"/>
                </a:moveTo>
                <a:lnTo>
                  <a:pt x="1955252" y="0"/>
                </a:lnTo>
                <a:lnTo>
                  <a:pt x="1955252" y="1943032"/>
                </a:lnTo>
                <a:lnTo>
                  <a:pt x="0" y="19430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3" id="13"/>
          <p:cNvGrpSpPr/>
          <p:nvPr/>
        </p:nvGrpSpPr>
        <p:grpSpPr>
          <a:xfrm rot="-74191">
            <a:off x="32779081" y="19828590"/>
            <a:ext cx="15253685" cy="2964178"/>
            <a:chOff x="0" y="0"/>
            <a:chExt cx="750336" cy="145809"/>
          </a:xfrm>
        </p:grpSpPr>
        <p:sp>
          <p:nvSpPr>
            <p:cNvPr name="Freeform 14" id="14"/>
            <p:cNvSpPr/>
            <p:nvPr/>
          </p:nvSpPr>
          <p:spPr>
            <a:xfrm flipH="false" flipV="false" rot="0">
              <a:off x="0" y="0"/>
              <a:ext cx="750336" cy="145809"/>
            </a:xfrm>
            <a:custGeom>
              <a:avLst/>
              <a:gdLst/>
              <a:ahLst/>
              <a:cxnLst/>
              <a:rect r="r" b="b" t="t" l="l"/>
              <a:pathLst>
                <a:path h="145809" w="750336">
                  <a:moveTo>
                    <a:pt x="72905" y="0"/>
                  </a:moveTo>
                  <a:lnTo>
                    <a:pt x="677432" y="0"/>
                  </a:lnTo>
                  <a:cubicBezTo>
                    <a:pt x="717696" y="0"/>
                    <a:pt x="750336" y="32641"/>
                    <a:pt x="750336" y="72905"/>
                  </a:cubicBezTo>
                  <a:lnTo>
                    <a:pt x="750336" y="72905"/>
                  </a:lnTo>
                  <a:cubicBezTo>
                    <a:pt x="750336" y="113169"/>
                    <a:pt x="717696" y="145809"/>
                    <a:pt x="677432" y="145809"/>
                  </a:cubicBezTo>
                  <a:lnTo>
                    <a:pt x="72905" y="145809"/>
                  </a:lnTo>
                  <a:cubicBezTo>
                    <a:pt x="32641" y="145809"/>
                    <a:pt x="0" y="113169"/>
                    <a:pt x="0" y="72905"/>
                  </a:cubicBezTo>
                  <a:lnTo>
                    <a:pt x="0" y="72905"/>
                  </a:lnTo>
                  <a:cubicBezTo>
                    <a:pt x="0" y="32641"/>
                    <a:pt x="32641" y="0"/>
                    <a:pt x="72905" y="0"/>
                  </a:cubicBezTo>
                  <a:close/>
                </a:path>
              </a:pathLst>
            </a:custGeom>
            <a:gradFill rotWithShape="true">
              <a:gsLst>
                <a:gs pos="0">
                  <a:srgbClr val="D64DEC">
                    <a:alpha val="100000"/>
                  </a:srgbClr>
                </a:gs>
                <a:gs pos="100000">
                  <a:srgbClr val="562384">
                    <a:alpha val="100000"/>
                  </a:srgbClr>
                </a:gs>
              </a:gsLst>
              <a:lin ang="5400000"/>
            </a:gradFill>
          </p:spPr>
        </p:sp>
        <p:sp>
          <p:nvSpPr>
            <p:cNvPr name="TextBox 15" id="15"/>
            <p:cNvSpPr txBox="true"/>
            <p:nvPr/>
          </p:nvSpPr>
          <p:spPr>
            <a:xfrm>
              <a:off x="0" y="-114300"/>
              <a:ext cx="750336" cy="260109"/>
            </a:xfrm>
            <a:prstGeom prst="rect">
              <a:avLst/>
            </a:prstGeom>
          </p:spPr>
          <p:txBody>
            <a:bodyPr anchor="ctr" rtlCol="false" tIns="50800" lIns="50800" bIns="50800" rIns="50800"/>
            <a:lstStyle/>
            <a:p>
              <a:pPr algn="ctr">
                <a:lnSpc>
                  <a:spcPts val="8281"/>
                </a:lnSpc>
              </a:pPr>
            </a:p>
          </p:txBody>
        </p:sp>
      </p:grpSp>
      <p:sp>
        <p:nvSpPr>
          <p:cNvPr name="Freeform 16" id="16"/>
          <p:cNvSpPr/>
          <p:nvPr/>
        </p:nvSpPr>
        <p:spPr>
          <a:xfrm flipH="false" flipV="false" rot="0">
            <a:off x="34237524" y="20440742"/>
            <a:ext cx="804570" cy="1702794"/>
          </a:xfrm>
          <a:custGeom>
            <a:avLst/>
            <a:gdLst/>
            <a:ahLst/>
            <a:cxnLst/>
            <a:rect r="r" b="b" t="t" l="l"/>
            <a:pathLst>
              <a:path h="1702794" w="804570">
                <a:moveTo>
                  <a:pt x="0" y="0"/>
                </a:moveTo>
                <a:lnTo>
                  <a:pt x="804570" y="0"/>
                </a:lnTo>
                <a:lnTo>
                  <a:pt x="804570" y="1702793"/>
                </a:lnTo>
                <a:lnTo>
                  <a:pt x="0" y="170279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7" id="17"/>
          <p:cNvGrpSpPr/>
          <p:nvPr/>
        </p:nvGrpSpPr>
        <p:grpSpPr>
          <a:xfrm rot="5146">
            <a:off x="29540749" y="23792425"/>
            <a:ext cx="13403218" cy="2964178"/>
            <a:chOff x="0" y="0"/>
            <a:chExt cx="659311" cy="145809"/>
          </a:xfrm>
        </p:grpSpPr>
        <p:sp>
          <p:nvSpPr>
            <p:cNvPr name="Freeform 18" id="18"/>
            <p:cNvSpPr/>
            <p:nvPr/>
          </p:nvSpPr>
          <p:spPr>
            <a:xfrm flipH="false" flipV="false" rot="0">
              <a:off x="0" y="0"/>
              <a:ext cx="659311" cy="145809"/>
            </a:xfrm>
            <a:custGeom>
              <a:avLst/>
              <a:gdLst/>
              <a:ahLst/>
              <a:cxnLst/>
              <a:rect r="r" b="b" t="t" l="l"/>
              <a:pathLst>
                <a:path h="145809" w="659311">
                  <a:moveTo>
                    <a:pt x="72905" y="0"/>
                  </a:moveTo>
                  <a:lnTo>
                    <a:pt x="586406" y="0"/>
                  </a:lnTo>
                  <a:cubicBezTo>
                    <a:pt x="605742" y="0"/>
                    <a:pt x="624285" y="7681"/>
                    <a:pt x="637958" y="21353"/>
                  </a:cubicBezTo>
                  <a:cubicBezTo>
                    <a:pt x="651630" y="35026"/>
                    <a:pt x="659311" y="53569"/>
                    <a:pt x="659311" y="72905"/>
                  </a:cubicBezTo>
                  <a:lnTo>
                    <a:pt x="659311" y="72905"/>
                  </a:lnTo>
                  <a:cubicBezTo>
                    <a:pt x="659311" y="113169"/>
                    <a:pt x="626670" y="145809"/>
                    <a:pt x="586406" y="145809"/>
                  </a:cubicBezTo>
                  <a:lnTo>
                    <a:pt x="72905" y="145809"/>
                  </a:lnTo>
                  <a:cubicBezTo>
                    <a:pt x="32641" y="145809"/>
                    <a:pt x="0" y="113169"/>
                    <a:pt x="0" y="72905"/>
                  </a:cubicBezTo>
                  <a:lnTo>
                    <a:pt x="0" y="72905"/>
                  </a:lnTo>
                  <a:cubicBezTo>
                    <a:pt x="0" y="32641"/>
                    <a:pt x="32641" y="0"/>
                    <a:pt x="72905" y="0"/>
                  </a:cubicBezTo>
                  <a:close/>
                </a:path>
              </a:pathLst>
            </a:custGeom>
            <a:gradFill rotWithShape="true">
              <a:gsLst>
                <a:gs pos="0">
                  <a:srgbClr val="D64DEC">
                    <a:alpha val="100000"/>
                  </a:srgbClr>
                </a:gs>
                <a:gs pos="100000">
                  <a:srgbClr val="562384">
                    <a:alpha val="100000"/>
                  </a:srgbClr>
                </a:gs>
              </a:gsLst>
              <a:lin ang="5400000"/>
            </a:gradFill>
          </p:spPr>
        </p:sp>
        <p:sp>
          <p:nvSpPr>
            <p:cNvPr name="TextBox 19" id="19"/>
            <p:cNvSpPr txBox="true"/>
            <p:nvPr/>
          </p:nvSpPr>
          <p:spPr>
            <a:xfrm>
              <a:off x="0" y="-114300"/>
              <a:ext cx="659311" cy="260109"/>
            </a:xfrm>
            <a:prstGeom prst="rect">
              <a:avLst/>
            </a:prstGeom>
          </p:spPr>
          <p:txBody>
            <a:bodyPr anchor="ctr" rtlCol="false" tIns="50800" lIns="50800" bIns="50800" rIns="50800"/>
            <a:lstStyle/>
            <a:p>
              <a:pPr algn="ctr">
                <a:lnSpc>
                  <a:spcPts val="8281"/>
                </a:lnSpc>
              </a:pPr>
            </a:p>
          </p:txBody>
        </p:sp>
      </p:grpSp>
      <p:grpSp>
        <p:nvGrpSpPr>
          <p:cNvPr name="Group 20" id="20"/>
          <p:cNvGrpSpPr/>
          <p:nvPr/>
        </p:nvGrpSpPr>
        <p:grpSpPr>
          <a:xfrm rot="0">
            <a:off x="1899916" y="7529821"/>
            <a:ext cx="24776163" cy="20496918"/>
            <a:chOff x="0" y="0"/>
            <a:chExt cx="2334411" cy="1931221"/>
          </a:xfrm>
        </p:grpSpPr>
        <p:sp>
          <p:nvSpPr>
            <p:cNvPr name="Freeform 21" id="21"/>
            <p:cNvSpPr/>
            <p:nvPr/>
          </p:nvSpPr>
          <p:spPr>
            <a:xfrm flipH="false" flipV="false" rot="0">
              <a:off x="0" y="0"/>
              <a:ext cx="2334411" cy="1931221"/>
            </a:xfrm>
            <a:custGeom>
              <a:avLst/>
              <a:gdLst/>
              <a:ahLst/>
              <a:cxnLst/>
              <a:rect r="r" b="b" t="t" l="l"/>
              <a:pathLst>
                <a:path h="1931221" w="2334411">
                  <a:moveTo>
                    <a:pt x="44547" y="0"/>
                  </a:moveTo>
                  <a:lnTo>
                    <a:pt x="2289865" y="0"/>
                  </a:lnTo>
                  <a:cubicBezTo>
                    <a:pt x="2301679" y="0"/>
                    <a:pt x="2313010" y="4693"/>
                    <a:pt x="2321364" y="13047"/>
                  </a:cubicBezTo>
                  <a:cubicBezTo>
                    <a:pt x="2329718" y="21402"/>
                    <a:pt x="2334411" y="32732"/>
                    <a:pt x="2334411" y="44547"/>
                  </a:cubicBezTo>
                  <a:lnTo>
                    <a:pt x="2334411" y="1886674"/>
                  </a:lnTo>
                  <a:cubicBezTo>
                    <a:pt x="2334411" y="1911277"/>
                    <a:pt x="2314467" y="1931221"/>
                    <a:pt x="2289865" y="1931221"/>
                  </a:cubicBezTo>
                  <a:lnTo>
                    <a:pt x="44547" y="1931221"/>
                  </a:lnTo>
                  <a:cubicBezTo>
                    <a:pt x="32732" y="1931221"/>
                    <a:pt x="21402" y="1926527"/>
                    <a:pt x="13047" y="1918173"/>
                  </a:cubicBezTo>
                  <a:cubicBezTo>
                    <a:pt x="4693" y="1909819"/>
                    <a:pt x="0" y="1898489"/>
                    <a:pt x="0" y="1886674"/>
                  </a:cubicBezTo>
                  <a:lnTo>
                    <a:pt x="0" y="44547"/>
                  </a:lnTo>
                  <a:cubicBezTo>
                    <a:pt x="0" y="19944"/>
                    <a:pt x="19944" y="0"/>
                    <a:pt x="44547" y="0"/>
                  </a:cubicBezTo>
                  <a:close/>
                </a:path>
              </a:pathLst>
            </a:custGeom>
            <a:solidFill>
              <a:srgbClr val="FFFFFF"/>
            </a:solidFill>
            <a:ln w="399380" cap="rnd">
              <a:gradFill>
                <a:gsLst>
                  <a:gs pos="0">
                    <a:srgbClr val="D64DEC">
                      <a:alpha val="100000"/>
                    </a:srgbClr>
                  </a:gs>
                  <a:gs pos="100000">
                    <a:srgbClr val="562384">
                      <a:alpha val="100000"/>
                    </a:srgbClr>
                  </a:gs>
                </a:gsLst>
                <a:lin ang="5400000"/>
              </a:gradFill>
              <a:prstDash val="solid"/>
              <a:round/>
            </a:ln>
          </p:spPr>
        </p:sp>
        <p:sp>
          <p:nvSpPr>
            <p:cNvPr name="TextBox 22" id="22"/>
            <p:cNvSpPr txBox="true"/>
            <p:nvPr/>
          </p:nvSpPr>
          <p:spPr>
            <a:xfrm>
              <a:off x="0" y="-114300"/>
              <a:ext cx="2334411" cy="2045521"/>
            </a:xfrm>
            <a:prstGeom prst="rect">
              <a:avLst/>
            </a:prstGeom>
          </p:spPr>
          <p:txBody>
            <a:bodyPr anchor="ctr" rtlCol="false" tIns="50800" lIns="50800" bIns="50800" rIns="50800"/>
            <a:lstStyle/>
            <a:p>
              <a:pPr algn="ctr">
                <a:lnSpc>
                  <a:spcPts val="7637"/>
                </a:lnSpc>
              </a:pPr>
            </a:p>
          </p:txBody>
        </p:sp>
      </p:grpSp>
      <p:sp>
        <p:nvSpPr>
          <p:cNvPr name="Freeform 23" id="23"/>
          <p:cNvSpPr/>
          <p:nvPr/>
        </p:nvSpPr>
        <p:spPr>
          <a:xfrm flipH="false" flipV="true" rot="-2164002">
            <a:off x="18354343" y="21048188"/>
            <a:ext cx="10571935" cy="5431332"/>
          </a:xfrm>
          <a:custGeom>
            <a:avLst/>
            <a:gdLst/>
            <a:ahLst/>
            <a:cxnLst/>
            <a:rect r="r" b="b" t="t" l="l"/>
            <a:pathLst>
              <a:path h="5431332" w="10571935">
                <a:moveTo>
                  <a:pt x="0" y="5431332"/>
                </a:moveTo>
                <a:lnTo>
                  <a:pt x="10571934" y="5431332"/>
                </a:lnTo>
                <a:lnTo>
                  <a:pt x="10571934" y="0"/>
                </a:lnTo>
                <a:lnTo>
                  <a:pt x="0" y="0"/>
                </a:lnTo>
                <a:lnTo>
                  <a:pt x="0" y="5431332"/>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4" id="24"/>
          <p:cNvSpPr/>
          <p:nvPr/>
        </p:nvSpPr>
        <p:spPr>
          <a:xfrm flipH="false" flipV="false" rot="-92895">
            <a:off x="34621612" y="12299555"/>
            <a:ext cx="2050204" cy="2096578"/>
          </a:xfrm>
          <a:custGeom>
            <a:avLst/>
            <a:gdLst/>
            <a:ahLst/>
            <a:cxnLst/>
            <a:rect r="r" b="b" t="t" l="l"/>
            <a:pathLst>
              <a:path h="2096578" w="2050204">
                <a:moveTo>
                  <a:pt x="0" y="0"/>
                </a:moveTo>
                <a:lnTo>
                  <a:pt x="2050204" y="0"/>
                </a:lnTo>
                <a:lnTo>
                  <a:pt x="2050204" y="2096578"/>
                </a:lnTo>
                <a:lnTo>
                  <a:pt x="0" y="2096578"/>
                </a:lnTo>
                <a:lnTo>
                  <a:pt x="0" y="0"/>
                </a:lnTo>
                <a:close/>
              </a:path>
            </a:pathLst>
          </a:custGeom>
          <a:blipFill>
            <a:blip r:embed="rId10"/>
            <a:stretch>
              <a:fillRect l="0" t="0" r="0" b="0"/>
            </a:stretch>
          </a:blipFill>
        </p:spPr>
      </p:sp>
      <p:sp>
        <p:nvSpPr>
          <p:cNvPr name="Freeform 25" id="25"/>
          <p:cNvSpPr/>
          <p:nvPr/>
        </p:nvSpPr>
        <p:spPr>
          <a:xfrm flipH="false" flipV="false" rot="0">
            <a:off x="30927842" y="24256615"/>
            <a:ext cx="2262500" cy="1929296"/>
          </a:xfrm>
          <a:custGeom>
            <a:avLst/>
            <a:gdLst/>
            <a:ahLst/>
            <a:cxnLst/>
            <a:rect r="r" b="b" t="t" l="l"/>
            <a:pathLst>
              <a:path h="1929296" w="2262500">
                <a:moveTo>
                  <a:pt x="0" y="0"/>
                </a:moveTo>
                <a:lnTo>
                  <a:pt x="2262500" y="0"/>
                </a:lnTo>
                <a:lnTo>
                  <a:pt x="2262500" y="1929296"/>
                </a:lnTo>
                <a:lnTo>
                  <a:pt x="0" y="192929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6" id="26"/>
          <p:cNvSpPr txBox="true"/>
          <p:nvPr/>
        </p:nvSpPr>
        <p:spPr>
          <a:xfrm rot="0">
            <a:off x="3119924" y="9611618"/>
            <a:ext cx="22336146" cy="2921437"/>
          </a:xfrm>
          <a:prstGeom prst="rect">
            <a:avLst/>
          </a:prstGeom>
        </p:spPr>
        <p:txBody>
          <a:bodyPr anchor="t" rtlCol="false" tIns="0" lIns="0" bIns="0" rIns="0">
            <a:spAutoFit/>
          </a:bodyPr>
          <a:lstStyle/>
          <a:p>
            <a:pPr algn="l">
              <a:lnSpc>
                <a:spcPts val="11740"/>
              </a:lnSpc>
            </a:pPr>
            <a:r>
              <a:rPr lang="en-US" sz="8385" b="true">
                <a:solidFill>
                  <a:srgbClr val="000000"/>
                </a:solidFill>
                <a:latin typeface="Montserrat Bold"/>
                <a:ea typeface="Montserrat Bold"/>
                <a:cs typeface="Montserrat Bold"/>
                <a:sym typeface="Montserrat Bold"/>
              </a:rPr>
              <a:t>Don’t forget to let everyone know about y</a:t>
            </a:r>
            <a:r>
              <a:rPr lang="en-US" b="true" sz="8385">
                <a:solidFill>
                  <a:srgbClr val="000000"/>
                </a:solidFill>
                <a:latin typeface="Montserrat Bold"/>
                <a:ea typeface="Montserrat Bold"/>
                <a:cs typeface="Montserrat Bold"/>
                <a:sym typeface="Montserrat Bold"/>
              </a:rPr>
              <a:t>our stream!</a:t>
            </a:r>
          </a:p>
        </p:txBody>
      </p:sp>
      <p:sp>
        <p:nvSpPr>
          <p:cNvPr name="TextBox 27" id="27"/>
          <p:cNvSpPr txBox="true"/>
          <p:nvPr/>
        </p:nvSpPr>
        <p:spPr>
          <a:xfrm rot="0">
            <a:off x="2405238" y="1757448"/>
            <a:ext cx="46203697" cy="4385191"/>
          </a:xfrm>
          <a:prstGeom prst="rect">
            <a:avLst/>
          </a:prstGeom>
        </p:spPr>
        <p:txBody>
          <a:bodyPr anchor="t" rtlCol="false" tIns="0" lIns="0" bIns="0" rIns="0">
            <a:spAutoFit/>
          </a:bodyPr>
          <a:lstStyle/>
          <a:p>
            <a:pPr algn="l">
              <a:lnSpc>
                <a:spcPts val="36020"/>
              </a:lnSpc>
            </a:pPr>
            <a:r>
              <a:rPr lang="en-US" sz="25729" b="true">
                <a:solidFill>
                  <a:srgbClr val="582C83"/>
                </a:solidFill>
                <a:latin typeface="Montserrat Bold"/>
                <a:ea typeface="Montserrat Bold"/>
                <a:cs typeface="Montserrat Bold"/>
                <a:sym typeface="Montserrat Bold"/>
              </a:rPr>
              <a:t>Tell everyone about it</a:t>
            </a:r>
          </a:p>
        </p:txBody>
      </p:sp>
      <p:sp>
        <p:nvSpPr>
          <p:cNvPr name="TextBox 28" id="28"/>
          <p:cNvSpPr txBox="true"/>
          <p:nvPr/>
        </p:nvSpPr>
        <p:spPr>
          <a:xfrm rot="-520746">
            <a:off x="31079325" y="8212931"/>
            <a:ext cx="15007907" cy="1482542"/>
          </a:xfrm>
          <a:prstGeom prst="rect">
            <a:avLst/>
          </a:prstGeom>
        </p:spPr>
        <p:txBody>
          <a:bodyPr anchor="t" rtlCol="false" tIns="0" lIns="0" bIns="0" rIns="0">
            <a:spAutoFit/>
          </a:bodyPr>
          <a:lstStyle/>
          <a:p>
            <a:pPr algn="ctr">
              <a:lnSpc>
                <a:spcPts val="12327"/>
              </a:lnSpc>
            </a:pPr>
            <a:r>
              <a:rPr lang="en-US" b="true" sz="8805" u="sng">
                <a:solidFill>
                  <a:srgbClr val="FFFFFF"/>
                </a:solidFill>
                <a:latin typeface="Montserrat Ultra-Bold"/>
                <a:ea typeface="Montserrat Ultra-Bold"/>
                <a:cs typeface="Montserrat Ultra-Bold"/>
                <a:sym typeface="Montserrat Ultra-Bold"/>
                <a:hlinkClick r:id="rId13" tooltip="https://www.instagram.com/willowfoundation/"/>
              </a:rPr>
              <a:t>@willowfoundation</a:t>
            </a:r>
          </a:p>
        </p:txBody>
      </p:sp>
      <p:sp>
        <p:nvSpPr>
          <p:cNvPr name="TextBox 29" id="29"/>
          <p:cNvSpPr txBox="true"/>
          <p:nvPr/>
        </p:nvSpPr>
        <p:spPr>
          <a:xfrm rot="-60083">
            <a:off x="35701579" y="12344867"/>
            <a:ext cx="15007907" cy="1482542"/>
          </a:xfrm>
          <a:prstGeom prst="rect">
            <a:avLst/>
          </a:prstGeom>
        </p:spPr>
        <p:txBody>
          <a:bodyPr anchor="t" rtlCol="false" tIns="0" lIns="0" bIns="0" rIns="0">
            <a:spAutoFit/>
          </a:bodyPr>
          <a:lstStyle/>
          <a:p>
            <a:pPr algn="ctr">
              <a:lnSpc>
                <a:spcPts val="12327"/>
              </a:lnSpc>
            </a:pPr>
            <a:r>
              <a:rPr lang="en-US" b="true" sz="8805" u="sng">
                <a:solidFill>
                  <a:srgbClr val="FFFFFF"/>
                </a:solidFill>
                <a:latin typeface="Montserrat Ultra-Bold"/>
                <a:ea typeface="Montserrat Ultra-Bold"/>
                <a:cs typeface="Montserrat Ultra-Bold"/>
                <a:sym typeface="Montserrat Ultra-Bold"/>
                <a:hlinkClick r:id="rId14" tooltip="https://www.tiktok.com/@willow_foundation"/>
              </a:rPr>
              <a:t>@willow_foundation</a:t>
            </a:r>
          </a:p>
        </p:txBody>
      </p:sp>
      <p:sp>
        <p:nvSpPr>
          <p:cNvPr name="TextBox 30" id="30"/>
          <p:cNvSpPr txBox="true"/>
          <p:nvPr/>
        </p:nvSpPr>
        <p:spPr>
          <a:xfrm rot="170206">
            <a:off x="28115866" y="16322787"/>
            <a:ext cx="15007907" cy="1482542"/>
          </a:xfrm>
          <a:prstGeom prst="rect">
            <a:avLst/>
          </a:prstGeom>
        </p:spPr>
        <p:txBody>
          <a:bodyPr anchor="t" rtlCol="false" tIns="0" lIns="0" bIns="0" rIns="0">
            <a:spAutoFit/>
          </a:bodyPr>
          <a:lstStyle/>
          <a:p>
            <a:pPr algn="ctr">
              <a:lnSpc>
                <a:spcPts val="12327"/>
              </a:lnSpc>
            </a:pPr>
            <a:r>
              <a:rPr lang="en-US" b="true" sz="8805" u="sng">
                <a:solidFill>
                  <a:srgbClr val="FFFFFF"/>
                </a:solidFill>
                <a:latin typeface="Montserrat Ultra-Bold"/>
                <a:ea typeface="Montserrat Ultra-Bold"/>
                <a:cs typeface="Montserrat Ultra-Bold"/>
                <a:sym typeface="Montserrat Ultra-Bold"/>
                <a:hlinkClick r:id="rId15" tooltip="https://x.com/Willow_Fdn"/>
              </a:rPr>
              <a:t>@Willow_Fdn</a:t>
            </a:r>
          </a:p>
        </p:txBody>
      </p:sp>
      <p:sp>
        <p:nvSpPr>
          <p:cNvPr name="TextBox 31" id="31"/>
          <p:cNvSpPr txBox="true"/>
          <p:nvPr/>
        </p:nvSpPr>
        <p:spPr>
          <a:xfrm rot="-64630">
            <a:off x="35032769" y="20469919"/>
            <a:ext cx="13017419" cy="1482542"/>
          </a:xfrm>
          <a:prstGeom prst="rect">
            <a:avLst/>
          </a:prstGeom>
        </p:spPr>
        <p:txBody>
          <a:bodyPr anchor="t" rtlCol="false" tIns="0" lIns="0" bIns="0" rIns="0">
            <a:spAutoFit/>
          </a:bodyPr>
          <a:lstStyle/>
          <a:p>
            <a:pPr algn="ctr">
              <a:lnSpc>
                <a:spcPts val="12327"/>
              </a:lnSpc>
            </a:pPr>
            <a:r>
              <a:rPr lang="en-US" b="true" sz="8805" u="sng">
                <a:solidFill>
                  <a:srgbClr val="FFFFFF"/>
                </a:solidFill>
                <a:latin typeface="Montserrat Ultra-Bold"/>
                <a:ea typeface="Montserrat Ultra-Bold"/>
                <a:cs typeface="Montserrat Ultra-Bold"/>
                <a:sym typeface="Montserrat Ultra-Bold"/>
                <a:hlinkClick r:id="rId16" tooltip="https://www.facebook.com/willowfoundation"/>
              </a:rPr>
              <a:t>Willow Foundation</a:t>
            </a:r>
          </a:p>
        </p:txBody>
      </p:sp>
      <p:sp>
        <p:nvSpPr>
          <p:cNvPr name="TextBox 32" id="32"/>
          <p:cNvSpPr txBox="true"/>
          <p:nvPr/>
        </p:nvSpPr>
        <p:spPr>
          <a:xfrm rot="14707">
            <a:off x="32481733" y="24271696"/>
            <a:ext cx="14172135" cy="1482542"/>
          </a:xfrm>
          <a:prstGeom prst="rect">
            <a:avLst/>
          </a:prstGeom>
        </p:spPr>
        <p:txBody>
          <a:bodyPr anchor="t" rtlCol="false" tIns="0" lIns="0" bIns="0" rIns="0">
            <a:spAutoFit/>
          </a:bodyPr>
          <a:lstStyle/>
          <a:p>
            <a:pPr algn="ctr">
              <a:lnSpc>
                <a:spcPts val="12327"/>
              </a:lnSpc>
            </a:pPr>
            <a:r>
              <a:rPr lang="en-US" b="true" sz="8805" u="sng">
                <a:solidFill>
                  <a:srgbClr val="FFFFFF"/>
                </a:solidFill>
                <a:latin typeface="Montserrat Ultra-Bold"/>
                <a:ea typeface="Montserrat Ultra-Bold"/>
                <a:cs typeface="Montserrat Ultra-Bold"/>
                <a:sym typeface="Montserrat Ultra-Bold"/>
                <a:hlinkClick r:id="rId17" tooltip="https://www.linkedin.com/feed/"/>
              </a:rPr>
              <a:t>Willow</a:t>
            </a:r>
          </a:p>
        </p:txBody>
      </p:sp>
      <p:sp>
        <p:nvSpPr>
          <p:cNvPr name="TextBox 33" id="33"/>
          <p:cNvSpPr txBox="true"/>
          <p:nvPr/>
        </p:nvSpPr>
        <p:spPr>
          <a:xfrm rot="0">
            <a:off x="33490218" y="24302521"/>
            <a:ext cx="3501900" cy="1430417"/>
          </a:xfrm>
          <a:prstGeom prst="rect">
            <a:avLst/>
          </a:prstGeom>
        </p:spPr>
        <p:txBody>
          <a:bodyPr anchor="t" rtlCol="false" tIns="0" lIns="0" bIns="0" rIns="0">
            <a:spAutoFit/>
          </a:bodyPr>
          <a:lstStyle/>
          <a:p>
            <a:pPr algn="ctr">
              <a:lnSpc>
                <a:spcPts val="11740"/>
              </a:lnSpc>
            </a:pPr>
            <a:r>
              <a:rPr lang="en-US" sz="8385">
                <a:solidFill>
                  <a:srgbClr val="FFFFFF"/>
                </a:solidFill>
                <a:latin typeface="Montserrat"/>
                <a:ea typeface="Montserrat"/>
                <a:cs typeface="Montserrat"/>
                <a:sym typeface="Montserrat"/>
              </a:rPr>
              <a:t>search</a:t>
            </a:r>
          </a:p>
        </p:txBody>
      </p:sp>
      <p:sp>
        <p:nvSpPr>
          <p:cNvPr name="TextBox 34" id="34"/>
          <p:cNvSpPr txBox="true"/>
          <p:nvPr/>
        </p:nvSpPr>
        <p:spPr>
          <a:xfrm rot="0">
            <a:off x="3119924" y="13723308"/>
            <a:ext cx="22336146" cy="12110339"/>
          </a:xfrm>
          <a:prstGeom prst="rect">
            <a:avLst/>
          </a:prstGeom>
        </p:spPr>
        <p:txBody>
          <a:bodyPr anchor="t" rtlCol="false" tIns="0" lIns="0" bIns="0" rIns="0">
            <a:spAutoFit/>
          </a:bodyPr>
          <a:lstStyle/>
          <a:p>
            <a:pPr algn="l">
              <a:lnSpc>
                <a:spcPts val="11740"/>
              </a:lnSpc>
            </a:pPr>
            <a:r>
              <a:rPr lang="en-US" sz="8385">
                <a:solidFill>
                  <a:srgbClr val="000000"/>
                </a:solidFill>
                <a:latin typeface="Montserrat"/>
                <a:ea typeface="Montserrat"/>
                <a:cs typeface="Montserrat"/>
                <a:sym typeface="Montserrat"/>
              </a:rPr>
              <a:t>You can downl</a:t>
            </a:r>
            <a:r>
              <a:rPr lang="en-US" sz="8385">
                <a:solidFill>
                  <a:srgbClr val="000000"/>
                </a:solidFill>
                <a:latin typeface="Montserrat"/>
                <a:ea typeface="Montserrat"/>
                <a:cs typeface="Montserrat"/>
                <a:sym typeface="Montserrat"/>
              </a:rPr>
              <a:t>oad our templates here to share on socials. </a:t>
            </a:r>
          </a:p>
          <a:p>
            <a:pPr algn="l">
              <a:lnSpc>
                <a:spcPts val="11740"/>
              </a:lnSpc>
            </a:pPr>
          </a:p>
          <a:p>
            <a:pPr algn="l">
              <a:lnSpc>
                <a:spcPts val="11740"/>
              </a:lnSpc>
            </a:pPr>
            <a:r>
              <a:rPr lang="en-US" sz="8385">
                <a:solidFill>
                  <a:srgbClr val="000000"/>
                </a:solidFill>
                <a:latin typeface="Montserrat"/>
                <a:ea typeface="Montserrat"/>
                <a:cs typeface="Montserrat"/>
                <a:sym typeface="Montserrat"/>
              </a:rPr>
              <a:t>Use our hashtag #StreamForWillow </a:t>
            </a:r>
          </a:p>
          <a:p>
            <a:pPr algn="l">
              <a:lnSpc>
                <a:spcPts val="11740"/>
              </a:lnSpc>
            </a:pPr>
            <a:r>
              <a:rPr lang="en-US" sz="8385">
                <a:solidFill>
                  <a:srgbClr val="000000"/>
                </a:solidFill>
                <a:latin typeface="Montserrat"/>
                <a:ea typeface="Montserrat"/>
                <a:cs typeface="Montserrat"/>
                <a:sym typeface="Montserrat"/>
              </a:rPr>
              <a:t>to shout about your challenge and being part of #TeamWillow</a:t>
            </a:r>
          </a:p>
          <a:p>
            <a:pPr algn="l">
              <a:lnSpc>
                <a:spcPts val="11740"/>
              </a:lnSpc>
            </a:pPr>
          </a:p>
          <a:p>
            <a:pPr algn="l">
              <a:lnSpc>
                <a:spcPts val="11740"/>
              </a:lnSpc>
            </a:pPr>
            <a:r>
              <a:rPr lang="en-US" sz="8385">
                <a:solidFill>
                  <a:srgbClr val="000000"/>
                </a:solidFill>
                <a:latin typeface="Montserrat"/>
                <a:ea typeface="Montserrat"/>
                <a:cs typeface="Montserrat"/>
                <a:sym typeface="Montserrat"/>
              </a:rPr>
              <a:t>Tag us to get the word out</a:t>
            </a:r>
          </a:p>
          <a:p>
            <a:pPr algn="l">
              <a:lnSpc>
                <a:spcPts val="1799"/>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82C83">
                <a:alpha val="100000"/>
              </a:srgbClr>
            </a:gs>
            <a:gs pos="50000">
              <a:srgbClr val="D85DEC">
                <a:alpha val="100000"/>
              </a:srgbClr>
            </a:gs>
            <a:gs pos="100000">
              <a:srgbClr val="FFFFFF">
                <a:alpha val="100000"/>
              </a:srgbClr>
            </a:gs>
          </a:gsLst>
          <a:lin ang="5400000"/>
        </a:gradFill>
      </p:bgPr>
    </p:bg>
    <p:spTree>
      <p:nvGrpSpPr>
        <p:cNvPr id="1" name=""/>
        <p:cNvGrpSpPr/>
        <p:nvPr/>
      </p:nvGrpSpPr>
      <p:grpSpPr>
        <a:xfrm>
          <a:off x="0" y="0"/>
          <a:ext cx="0" cy="0"/>
          <a:chOff x="0" y="0"/>
          <a:chExt cx="0" cy="0"/>
        </a:xfrm>
      </p:grpSpPr>
      <p:grpSp>
        <p:nvGrpSpPr>
          <p:cNvPr name="Group 2" id="2"/>
          <p:cNvGrpSpPr/>
          <p:nvPr/>
        </p:nvGrpSpPr>
        <p:grpSpPr>
          <a:xfrm rot="0">
            <a:off x="0" y="-36067"/>
            <a:ext cx="52863052" cy="7960980"/>
            <a:chOff x="0" y="0"/>
            <a:chExt cx="4980759" cy="750084"/>
          </a:xfrm>
        </p:grpSpPr>
        <p:sp>
          <p:nvSpPr>
            <p:cNvPr name="Freeform 3" id="3"/>
            <p:cNvSpPr/>
            <p:nvPr/>
          </p:nvSpPr>
          <p:spPr>
            <a:xfrm flipH="false" flipV="false" rot="0">
              <a:off x="0" y="0"/>
              <a:ext cx="4980760" cy="750084"/>
            </a:xfrm>
            <a:custGeom>
              <a:avLst/>
              <a:gdLst/>
              <a:ahLst/>
              <a:cxnLst/>
              <a:rect r="r" b="b" t="t" l="l"/>
              <a:pathLst>
                <a:path h="750084" w="4980760">
                  <a:moveTo>
                    <a:pt x="0" y="0"/>
                  </a:moveTo>
                  <a:lnTo>
                    <a:pt x="4980760" y="0"/>
                  </a:lnTo>
                  <a:lnTo>
                    <a:pt x="4980760" y="750084"/>
                  </a:lnTo>
                  <a:lnTo>
                    <a:pt x="0" y="750084"/>
                  </a:lnTo>
                  <a:close/>
                </a:path>
              </a:pathLst>
            </a:custGeom>
            <a:solidFill>
              <a:srgbClr val="FFFFFF"/>
            </a:solidFill>
          </p:spPr>
        </p:sp>
        <p:sp>
          <p:nvSpPr>
            <p:cNvPr name="TextBox 4" id="4"/>
            <p:cNvSpPr txBox="true"/>
            <p:nvPr/>
          </p:nvSpPr>
          <p:spPr>
            <a:xfrm>
              <a:off x="0" y="-114300"/>
              <a:ext cx="4980759" cy="864384"/>
            </a:xfrm>
            <a:prstGeom prst="rect">
              <a:avLst/>
            </a:prstGeom>
          </p:spPr>
          <p:txBody>
            <a:bodyPr anchor="ctr" rtlCol="false" tIns="50800" lIns="50800" bIns="50800" rIns="50800"/>
            <a:lstStyle/>
            <a:p>
              <a:pPr algn="ctr">
                <a:lnSpc>
                  <a:spcPts val="8281"/>
                </a:lnSpc>
              </a:pPr>
            </a:p>
          </p:txBody>
        </p:sp>
      </p:grpSp>
      <p:sp>
        <p:nvSpPr>
          <p:cNvPr name="Freeform 5" id="5"/>
          <p:cNvSpPr/>
          <p:nvPr/>
        </p:nvSpPr>
        <p:spPr>
          <a:xfrm flipH="false" flipV="true" rot="-75928">
            <a:off x="-5317049" y="1768512"/>
            <a:ext cx="62677050" cy="28160810"/>
          </a:xfrm>
          <a:custGeom>
            <a:avLst/>
            <a:gdLst/>
            <a:ahLst/>
            <a:cxnLst/>
            <a:rect r="r" b="b" t="t" l="l"/>
            <a:pathLst>
              <a:path h="28160810" w="62677050">
                <a:moveTo>
                  <a:pt x="0" y="28160810"/>
                </a:moveTo>
                <a:lnTo>
                  <a:pt x="62677050" y="28160810"/>
                </a:lnTo>
                <a:lnTo>
                  <a:pt x="62677050" y="0"/>
                </a:lnTo>
                <a:lnTo>
                  <a:pt x="0" y="0"/>
                </a:lnTo>
                <a:lnTo>
                  <a:pt x="0" y="28160810"/>
                </a:lnTo>
                <a:close/>
              </a:path>
            </a:pathLst>
          </a:custGeom>
          <a:blipFill>
            <a:blip r:embed="rId2"/>
            <a:stretch>
              <a:fillRect l="0" t="-7407" r="0" b="-1373"/>
            </a:stretch>
          </a:blipFill>
        </p:spPr>
      </p:sp>
      <p:grpSp>
        <p:nvGrpSpPr>
          <p:cNvPr name="Group 6" id="6"/>
          <p:cNvGrpSpPr/>
          <p:nvPr/>
        </p:nvGrpSpPr>
        <p:grpSpPr>
          <a:xfrm rot="0">
            <a:off x="-1560420" y="6176323"/>
            <a:ext cx="35007180" cy="10127321"/>
            <a:chOff x="0" y="0"/>
            <a:chExt cx="3298378" cy="954197"/>
          </a:xfrm>
        </p:grpSpPr>
        <p:sp>
          <p:nvSpPr>
            <p:cNvPr name="Freeform 7" id="7"/>
            <p:cNvSpPr/>
            <p:nvPr/>
          </p:nvSpPr>
          <p:spPr>
            <a:xfrm flipH="false" flipV="false" rot="0">
              <a:off x="0" y="0"/>
              <a:ext cx="3298378" cy="954197"/>
            </a:xfrm>
            <a:custGeom>
              <a:avLst/>
              <a:gdLst/>
              <a:ahLst/>
              <a:cxnLst/>
              <a:rect r="r" b="b" t="t" l="l"/>
              <a:pathLst>
                <a:path h="954197" w="3298378">
                  <a:moveTo>
                    <a:pt x="0" y="0"/>
                  </a:moveTo>
                  <a:lnTo>
                    <a:pt x="3298378" y="0"/>
                  </a:lnTo>
                  <a:lnTo>
                    <a:pt x="3298378" y="954197"/>
                  </a:lnTo>
                  <a:lnTo>
                    <a:pt x="0" y="954197"/>
                  </a:lnTo>
                  <a:close/>
                </a:path>
              </a:pathLst>
            </a:custGeom>
            <a:solidFill>
              <a:srgbClr val="FFFFFF"/>
            </a:solidFill>
          </p:spPr>
        </p:sp>
        <p:sp>
          <p:nvSpPr>
            <p:cNvPr name="TextBox 8" id="8"/>
            <p:cNvSpPr txBox="true"/>
            <p:nvPr/>
          </p:nvSpPr>
          <p:spPr>
            <a:xfrm>
              <a:off x="0" y="-114300"/>
              <a:ext cx="3298378" cy="1068497"/>
            </a:xfrm>
            <a:prstGeom prst="rect">
              <a:avLst/>
            </a:prstGeom>
          </p:spPr>
          <p:txBody>
            <a:bodyPr anchor="ctr" rtlCol="false" tIns="50800" lIns="50800" bIns="50800" rIns="50800"/>
            <a:lstStyle/>
            <a:p>
              <a:pPr algn="ctr">
                <a:lnSpc>
                  <a:spcPts val="8281"/>
                </a:lnSpc>
              </a:pPr>
            </a:p>
          </p:txBody>
        </p:sp>
      </p:grpSp>
      <p:sp>
        <p:nvSpPr>
          <p:cNvPr name="Freeform 9" id="9"/>
          <p:cNvSpPr/>
          <p:nvPr/>
        </p:nvSpPr>
        <p:spPr>
          <a:xfrm flipH="false" flipV="true" rot="0">
            <a:off x="4462059" y="20417102"/>
            <a:ext cx="2387551" cy="5125180"/>
          </a:xfrm>
          <a:custGeom>
            <a:avLst/>
            <a:gdLst/>
            <a:ahLst/>
            <a:cxnLst/>
            <a:rect r="r" b="b" t="t" l="l"/>
            <a:pathLst>
              <a:path h="5125180" w="2387551">
                <a:moveTo>
                  <a:pt x="0" y="5125180"/>
                </a:moveTo>
                <a:lnTo>
                  <a:pt x="2387550" y="5125180"/>
                </a:lnTo>
                <a:lnTo>
                  <a:pt x="2387550" y="0"/>
                </a:lnTo>
                <a:lnTo>
                  <a:pt x="0" y="0"/>
                </a:lnTo>
                <a:lnTo>
                  <a:pt x="0" y="5125180"/>
                </a:lnTo>
                <a:close/>
              </a:path>
            </a:pathLst>
          </a:custGeom>
          <a:blipFill>
            <a:blip r:embed="rId3"/>
            <a:stretch>
              <a:fillRect l="0" t="0" r="-122328" b="-3570"/>
            </a:stretch>
          </a:blipFill>
        </p:spPr>
      </p:sp>
      <p:sp>
        <p:nvSpPr>
          <p:cNvPr name="Freeform 10" id="10"/>
          <p:cNvSpPr/>
          <p:nvPr/>
        </p:nvSpPr>
        <p:spPr>
          <a:xfrm flipH="true" flipV="true" rot="0">
            <a:off x="5801582" y="20417102"/>
            <a:ext cx="2096054" cy="5125180"/>
          </a:xfrm>
          <a:custGeom>
            <a:avLst/>
            <a:gdLst/>
            <a:ahLst/>
            <a:cxnLst/>
            <a:rect r="r" b="b" t="t" l="l"/>
            <a:pathLst>
              <a:path h="5125180" w="2096054">
                <a:moveTo>
                  <a:pt x="2096054" y="5125180"/>
                </a:moveTo>
                <a:lnTo>
                  <a:pt x="0" y="5125180"/>
                </a:lnTo>
                <a:lnTo>
                  <a:pt x="0" y="0"/>
                </a:lnTo>
                <a:lnTo>
                  <a:pt x="2096054" y="0"/>
                </a:lnTo>
                <a:lnTo>
                  <a:pt x="2096054" y="5125180"/>
                </a:lnTo>
                <a:close/>
              </a:path>
            </a:pathLst>
          </a:custGeom>
          <a:blipFill>
            <a:blip r:embed="rId3"/>
            <a:stretch>
              <a:fillRect l="0" t="0" r="-153247" b="-3570"/>
            </a:stretch>
          </a:blipFill>
        </p:spPr>
      </p:sp>
      <p:sp>
        <p:nvSpPr>
          <p:cNvPr name="Freeform 11" id="11"/>
          <p:cNvSpPr/>
          <p:nvPr/>
        </p:nvSpPr>
        <p:spPr>
          <a:xfrm flipH="true" flipV="true" rot="0">
            <a:off x="0" y="18916937"/>
            <a:ext cx="1688347" cy="5125180"/>
          </a:xfrm>
          <a:custGeom>
            <a:avLst/>
            <a:gdLst/>
            <a:ahLst/>
            <a:cxnLst/>
            <a:rect r="r" b="b" t="t" l="l"/>
            <a:pathLst>
              <a:path h="5125180" w="1688347">
                <a:moveTo>
                  <a:pt x="1688347" y="5125180"/>
                </a:moveTo>
                <a:lnTo>
                  <a:pt x="0" y="5125180"/>
                </a:lnTo>
                <a:lnTo>
                  <a:pt x="0" y="0"/>
                </a:lnTo>
                <a:lnTo>
                  <a:pt x="1688347" y="0"/>
                </a:lnTo>
                <a:lnTo>
                  <a:pt x="1688347" y="5125180"/>
                </a:lnTo>
                <a:close/>
              </a:path>
            </a:pathLst>
          </a:custGeom>
          <a:blipFill>
            <a:blip r:embed="rId3"/>
            <a:stretch>
              <a:fillRect l="0" t="0" r="-214402" b="-3570"/>
            </a:stretch>
          </a:blipFill>
        </p:spPr>
      </p:sp>
      <p:sp>
        <p:nvSpPr>
          <p:cNvPr name="Freeform 12" id="12"/>
          <p:cNvSpPr/>
          <p:nvPr/>
        </p:nvSpPr>
        <p:spPr>
          <a:xfrm flipH="true" flipV="true" rot="5552035">
            <a:off x="20854109" y="18254472"/>
            <a:ext cx="4825220" cy="12864445"/>
          </a:xfrm>
          <a:custGeom>
            <a:avLst/>
            <a:gdLst/>
            <a:ahLst/>
            <a:cxnLst/>
            <a:rect r="r" b="b" t="t" l="l"/>
            <a:pathLst>
              <a:path h="12864445" w="4825220">
                <a:moveTo>
                  <a:pt x="4825220" y="12864445"/>
                </a:moveTo>
                <a:lnTo>
                  <a:pt x="0" y="12864445"/>
                </a:lnTo>
                <a:lnTo>
                  <a:pt x="0" y="0"/>
                </a:lnTo>
                <a:lnTo>
                  <a:pt x="4825220" y="0"/>
                </a:lnTo>
                <a:lnTo>
                  <a:pt x="4825220" y="12864445"/>
                </a:lnTo>
                <a:close/>
              </a:path>
            </a:pathLst>
          </a:custGeom>
          <a:blipFill>
            <a:blip r:embed="rId3"/>
            <a:stretch>
              <a:fillRect l="0" t="0" r="-214402" b="-17926"/>
            </a:stretch>
          </a:blipFill>
        </p:spPr>
      </p:sp>
      <p:sp>
        <p:nvSpPr>
          <p:cNvPr name="Freeform 13" id="13"/>
          <p:cNvSpPr/>
          <p:nvPr/>
        </p:nvSpPr>
        <p:spPr>
          <a:xfrm flipH="true" flipV="false" rot="5552035">
            <a:off x="-4299650" y="16412148"/>
            <a:ext cx="3984320" cy="9405842"/>
          </a:xfrm>
          <a:custGeom>
            <a:avLst/>
            <a:gdLst/>
            <a:ahLst/>
            <a:cxnLst/>
            <a:rect r="r" b="b" t="t" l="l"/>
            <a:pathLst>
              <a:path h="9405842" w="3984320">
                <a:moveTo>
                  <a:pt x="3984320" y="0"/>
                </a:moveTo>
                <a:lnTo>
                  <a:pt x="0" y="0"/>
                </a:lnTo>
                <a:lnTo>
                  <a:pt x="0" y="9405843"/>
                </a:lnTo>
                <a:lnTo>
                  <a:pt x="3984320" y="9405843"/>
                </a:lnTo>
                <a:lnTo>
                  <a:pt x="3984320" y="0"/>
                </a:lnTo>
                <a:close/>
              </a:path>
            </a:pathLst>
          </a:custGeom>
          <a:blipFill>
            <a:blip r:embed="rId3"/>
            <a:stretch>
              <a:fillRect l="0" t="-4220" r="-214402" b="-28959"/>
            </a:stretch>
          </a:blipFill>
        </p:spPr>
      </p:sp>
      <p:sp>
        <p:nvSpPr>
          <p:cNvPr name="Freeform 14" id="14"/>
          <p:cNvSpPr/>
          <p:nvPr/>
        </p:nvSpPr>
        <p:spPr>
          <a:xfrm flipH="false" flipV="false" rot="9547257">
            <a:off x="3583445" y="17440262"/>
            <a:ext cx="4868903" cy="4869667"/>
          </a:xfrm>
          <a:custGeom>
            <a:avLst/>
            <a:gdLst/>
            <a:ahLst/>
            <a:cxnLst/>
            <a:rect r="r" b="b" t="t" l="l"/>
            <a:pathLst>
              <a:path h="4869667" w="4868903">
                <a:moveTo>
                  <a:pt x="0" y="0"/>
                </a:moveTo>
                <a:lnTo>
                  <a:pt x="4868904" y="0"/>
                </a:lnTo>
                <a:lnTo>
                  <a:pt x="4868904" y="4869668"/>
                </a:lnTo>
                <a:lnTo>
                  <a:pt x="0" y="4869668"/>
                </a:lnTo>
                <a:lnTo>
                  <a:pt x="0" y="0"/>
                </a:lnTo>
                <a:close/>
              </a:path>
            </a:pathLst>
          </a:custGeom>
          <a:blipFill>
            <a:blip r:embed="rId3"/>
            <a:stretch>
              <a:fillRect l="0" t="-91889" r="-193957" b="-102022"/>
            </a:stretch>
          </a:blipFill>
        </p:spPr>
      </p:sp>
      <p:sp>
        <p:nvSpPr>
          <p:cNvPr name="Freeform 15" id="15"/>
          <p:cNvSpPr/>
          <p:nvPr/>
        </p:nvSpPr>
        <p:spPr>
          <a:xfrm flipH="true" flipV="true" rot="-9717601">
            <a:off x="6431474" y="17881911"/>
            <a:ext cx="2402105" cy="5390609"/>
          </a:xfrm>
          <a:custGeom>
            <a:avLst/>
            <a:gdLst/>
            <a:ahLst/>
            <a:cxnLst/>
            <a:rect r="r" b="b" t="t" l="l"/>
            <a:pathLst>
              <a:path h="5390609" w="2402105">
                <a:moveTo>
                  <a:pt x="2402106" y="5390609"/>
                </a:moveTo>
                <a:lnTo>
                  <a:pt x="0" y="5390609"/>
                </a:lnTo>
                <a:lnTo>
                  <a:pt x="0" y="0"/>
                </a:lnTo>
                <a:lnTo>
                  <a:pt x="2402106" y="0"/>
                </a:lnTo>
                <a:lnTo>
                  <a:pt x="2402106" y="5390609"/>
                </a:lnTo>
                <a:close/>
              </a:path>
            </a:pathLst>
          </a:custGeom>
          <a:blipFill>
            <a:blip r:embed="rId3"/>
            <a:stretch>
              <a:fillRect l="0" t="0" r="-214402" b="-40100"/>
            </a:stretch>
          </a:blipFill>
        </p:spPr>
      </p:sp>
      <p:sp>
        <p:nvSpPr>
          <p:cNvPr name="Freeform 16" id="16"/>
          <p:cNvSpPr/>
          <p:nvPr/>
        </p:nvSpPr>
        <p:spPr>
          <a:xfrm flipH="true" flipV="true" rot="5552035">
            <a:off x="22443315" y="9874655"/>
            <a:ext cx="4855584" cy="22132821"/>
          </a:xfrm>
          <a:custGeom>
            <a:avLst/>
            <a:gdLst/>
            <a:ahLst/>
            <a:cxnLst/>
            <a:rect r="r" b="b" t="t" l="l"/>
            <a:pathLst>
              <a:path h="22132821" w="4855584">
                <a:moveTo>
                  <a:pt x="4855583" y="22132821"/>
                </a:moveTo>
                <a:lnTo>
                  <a:pt x="0" y="22132821"/>
                </a:lnTo>
                <a:lnTo>
                  <a:pt x="0" y="0"/>
                </a:lnTo>
                <a:lnTo>
                  <a:pt x="4855583" y="0"/>
                </a:lnTo>
                <a:lnTo>
                  <a:pt x="4855583" y="22132821"/>
                </a:lnTo>
                <a:close/>
              </a:path>
            </a:pathLst>
          </a:custGeom>
          <a:blipFill>
            <a:blip r:embed="rId3"/>
            <a:stretch>
              <a:fillRect l="-22177" t="0" r="-333644" b="0"/>
            </a:stretch>
          </a:blipFill>
        </p:spPr>
      </p:sp>
      <p:sp>
        <p:nvSpPr>
          <p:cNvPr name="Freeform 17" id="17"/>
          <p:cNvSpPr/>
          <p:nvPr/>
        </p:nvSpPr>
        <p:spPr>
          <a:xfrm flipH="false" flipV="true" rot="9161876">
            <a:off x="16811048" y="17976798"/>
            <a:ext cx="3418207" cy="5928533"/>
          </a:xfrm>
          <a:custGeom>
            <a:avLst/>
            <a:gdLst/>
            <a:ahLst/>
            <a:cxnLst/>
            <a:rect r="r" b="b" t="t" l="l"/>
            <a:pathLst>
              <a:path h="5928533" w="3418207">
                <a:moveTo>
                  <a:pt x="0" y="5928534"/>
                </a:moveTo>
                <a:lnTo>
                  <a:pt x="3418207" y="5928534"/>
                </a:lnTo>
                <a:lnTo>
                  <a:pt x="3418207" y="0"/>
                </a:lnTo>
                <a:lnTo>
                  <a:pt x="0" y="0"/>
                </a:lnTo>
                <a:lnTo>
                  <a:pt x="0" y="5928534"/>
                </a:lnTo>
                <a:close/>
              </a:path>
            </a:pathLst>
          </a:custGeom>
          <a:blipFill>
            <a:blip r:embed="rId3"/>
            <a:stretch>
              <a:fillRect l="-22177" t="0" r="-333644" b="-162812"/>
            </a:stretch>
          </a:blipFill>
        </p:spPr>
      </p:sp>
      <p:sp>
        <p:nvSpPr>
          <p:cNvPr name="Freeform 18" id="18"/>
          <p:cNvSpPr/>
          <p:nvPr/>
        </p:nvSpPr>
        <p:spPr>
          <a:xfrm flipH="false" flipV="true" rot="-8223693">
            <a:off x="31071930" y="11782030"/>
            <a:ext cx="4058738" cy="11001416"/>
          </a:xfrm>
          <a:custGeom>
            <a:avLst/>
            <a:gdLst/>
            <a:ahLst/>
            <a:cxnLst/>
            <a:rect r="r" b="b" t="t" l="l"/>
            <a:pathLst>
              <a:path h="11001416" w="4058738">
                <a:moveTo>
                  <a:pt x="0" y="11001415"/>
                </a:moveTo>
                <a:lnTo>
                  <a:pt x="4058738" y="11001415"/>
                </a:lnTo>
                <a:lnTo>
                  <a:pt x="4058738" y="0"/>
                </a:lnTo>
                <a:lnTo>
                  <a:pt x="0" y="0"/>
                </a:lnTo>
                <a:lnTo>
                  <a:pt x="0" y="11001415"/>
                </a:lnTo>
                <a:close/>
              </a:path>
            </a:pathLst>
          </a:custGeom>
          <a:blipFill>
            <a:blip r:embed="rId3"/>
            <a:stretch>
              <a:fillRect l="-2896" t="0" r="-280990" b="-41626"/>
            </a:stretch>
          </a:blipFill>
        </p:spPr>
      </p:sp>
      <p:sp>
        <p:nvSpPr>
          <p:cNvPr name="Freeform 19" id="19"/>
          <p:cNvSpPr/>
          <p:nvPr/>
        </p:nvSpPr>
        <p:spPr>
          <a:xfrm flipH="false" flipV="true" rot="-8223693">
            <a:off x="29136804" y="14645700"/>
            <a:ext cx="3781899" cy="10633808"/>
          </a:xfrm>
          <a:custGeom>
            <a:avLst/>
            <a:gdLst/>
            <a:ahLst/>
            <a:cxnLst/>
            <a:rect r="r" b="b" t="t" l="l"/>
            <a:pathLst>
              <a:path h="10633808" w="3781899">
                <a:moveTo>
                  <a:pt x="0" y="10633807"/>
                </a:moveTo>
                <a:lnTo>
                  <a:pt x="3781899" y="10633807"/>
                </a:lnTo>
                <a:lnTo>
                  <a:pt x="3781899" y="0"/>
                </a:lnTo>
                <a:lnTo>
                  <a:pt x="0" y="0"/>
                </a:lnTo>
                <a:lnTo>
                  <a:pt x="0" y="10633807"/>
                </a:lnTo>
                <a:close/>
              </a:path>
            </a:pathLst>
          </a:custGeom>
          <a:blipFill>
            <a:blip r:embed="rId3"/>
            <a:stretch>
              <a:fillRect l="-10428" t="0" r="-301559" b="-46522"/>
            </a:stretch>
          </a:blipFill>
        </p:spPr>
      </p:sp>
      <p:sp>
        <p:nvSpPr>
          <p:cNvPr name="Freeform 20" id="20"/>
          <p:cNvSpPr/>
          <p:nvPr/>
        </p:nvSpPr>
        <p:spPr>
          <a:xfrm flipH="false" flipV="true" rot="10505646">
            <a:off x="14630103" y="12382564"/>
            <a:ext cx="12163534" cy="5928533"/>
          </a:xfrm>
          <a:custGeom>
            <a:avLst/>
            <a:gdLst/>
            <a:ahLst/>
            <a:cxnLst/>
            <a:rect r="r" b="b" t="t" l="l"/>
            <a:pathLst>
              <a:path h="5928533" w="12163534">
                <a:moveTo>
                  <a:pt x="0" y="5928533"/>
                </a:moveTo>
                <a:lnTo>
                  <a:pt x="12163534" y="5928533"/>
                </a:lnTo>
                <a:lnTo>
                  <a:pt x="12163534" y="0"/>
                </a:lnTo>
                <a:lnTo>
                  <a:pt x="0" y="0"/>
                </a:lnTo>
                <a:lnTo>
                  <a:pt x="0" y="5928533"/>
                </a:lnTo>
                <a:close/>
              </a:path>
            </a:pathLst>
          </a:custGeom>
          <a:blipFill>
            <a:blip r:embed="rId3"/>
            <a:stretch>
              <a:fillRect l="0" t="-95626" r="-273081" b="-569822"/>
            </a:stretch>
          </a:blipFill>
        </p:spPr>
      </p:sp>
      <p:sp>
        <p:nvSpPr>
          <p:cNvPr name="Freeform 21" id="21"/>
          <p:cNvSpPr/>
          <p:nvPr/>
        </p:nvSpPr>
        <p:spPr>
          <a:xfrm flipH="false" flipV="true" rot="-10800000">
            <a:off x="18520152" y="9943407"/>
            <a:ext cx="14926609" cy="10633808"/>
          </a:xfrm>
          <a:custGeom>
            <a:avLst/>
            <a:gdLst/>
            <a:ahLst/>
            <a:cxnLst/>
            <a:rect r="r" b="b" t="t" l="l"/>
            <a:pathLst>
              <a:path h="10633808" w="14926609">
                <a:moveTo>
                  <a:pt x="0" y="10633808"/>
                </a:moveTo>
                <a:lnTo>
                  <a:pt x="14926609" y="10633808"/>
                </a:lnTo>
                <a:lnTo>
                  <a:pt x="14926609" y="0"/>
                </a:lnTo>
                <a:lnTo>
                  <a:pt x="0" y="0"/>
                </a:lnTo>
                <a:lnTo>
                  <a:pt x="0" y="10633808"/>
                </a:lnTo>
                <a:close/>
              </a:path>
            </a:pathLst>
          </a:custGeom>
          <a:blipFill>
            <a:blip r:embed="rId3"/>
            <a:stretch>
              <a:fillRect l="0" t="-7846" r="-20763" b="-61669"/>
            </a:stretch>
          </a:blipFill>
        </p:spPr>
      </p:sp>
      <p:sp>
        <p:nvSpPr>
          <p:cNvPr name="Freeform 22" id="22"/>
          <p:cNvSpPr/>
          <p:nvPr/>
        </p:nvSpPr>
        <p:spPr>
          <a:xfrm flipH="false" flipV="false" rot="10626563">
            <a:off x="-734677" y="14249323"/>
            <a:ext cx="10242472" cy="5458493"/>
          </a:xfrm>
          <a:custGeom>
            <a:avLst/>
            <a:gdLst/>
            <a:ahLst/>
            <a:cxnLst/>
            <a:rect r="r" b="b" t="t" l="l"/>
            <a:pathLst>
              <a:path h="5458493" w="10242472">
                <a:moveTo>
                  <a:pt x="0" y="0"/>
                </a:moveTo>
                <a:lnTo>
                  <a:pt x="10242473" y="0"/>
                </a:lnTo>
                <a:lnTo>
                  <a:pt x="10242473" y="5458492"/>
                </a:lnTo>
                <a:lnTo>
                  <a:pt x="0" y="5458492"/>
                </a:lnTo>
                <a:lnTo>
                  <a:pt x="0" y="0"/>
                </a:lnTo>
                <a:close/>
              </a:path>
            </a:pathLst>
          </a:custGeom>
          <a:blipFill>
            <a:blip r:embed="rId3"/>
            <a:stretch>
              <a:fillRect l="0" t="-210892" r="-193957" b="-240697"/>
            </a:stretch>
          </a:blipFill>
        </p:spPr>
      </p:sp>
      <p:sp>
        <p:nvSpPr>
          <p:cNvPr name="Freeform 23" id="23"/>
          <p:cNvSpPr/>
          <p:nvPr/>
        </p:nvSpPr>
        <p:spPr>
          <a:xfrm flipH="false" flipV="false" rot="10626563">
            <a:off x="6980727" y="11265288"/>
            <a:ext cx="10242472" cy="5458493"/>
          </a:xfrm>
          <a:custGeom>
            <a:avLst/>
            <a:gdLst/>
            <a:ahLst/>
            <a:cxnLst/>
            <a:rect r="r" b="b" t="t" l="l"/>
            <a:pathLst>
              <a:path h="5458493" w="10242472">
                <a:moveTo>
                  <a:pt x="0" y="0"/>
                </a:moveTo>
                <a:lnTo>
                  <a:pt x="10242473" y="0"/>
                </a:lnTo>
                <a:lnTo>
                  <a:pt x="10242473" y="5458493"/>
                </a:lnTo>
                <a:lnTo>
                  <a:pt x="0" y="5458493"/>
                </a:lnTo>
                <a:lnTo>
                  <a:pt x="0" y="0"/>
                </a:lnTo>
                <a:close/>
              </a:path>
            </a:pathLst>
          </a:custGeom>
          <a:blipFill>
            <a:blip r:embed="rId3"/>
            <a:stretch>
              <a:fillRect l="0" t="-210892" r="-193957" b="-240697"/>
            </a:stretch>
          </a:blipFill>
        </p:spPr>
      </p:sp>
      <p:sp>
        <p:nvSpPr>
          <p:cNvPr name="Freeform 24" id="24"/>
          <p:cNvSpPr/>
          <p:nvPr/>
        </p:nvSpPr>
        <p:spPr>
          <a:xfrm flipH="true" flipV="true" rot="-7636437">
            <a:off x="8453925" y="13905866"/>
            <a:ext cx="3285945" cy="4613373"/>
          </a:xfrm>
          <a:custGeom>
            <a:avLst/>
            <a:gdLst/>
            <a:ahLst/>
            <a:cxnLst/>
            <a:rect r="r" b="b" t="t" l="l"/>
            <a:pathLst>
              <a:path h="4613373" w="3285945">
                <a:moveTo>
                  <a:pt x="3285944" y="4613373"/>
                </a:moveTo>
                <a:lnTo>
                  <a:pt x="0" y="4613373"/>
                </a:lnTo>
                <a:lnTo>
                  <a:pt x="0" y="0"/>
                </a:lnTo>
                <a:lnTo>
                  <a:pt x="3285944" y="0"/>
                </a:lnTo>
                <a:lnTo>
                  <a:pt x="3285944" y="4613373"/>
                </a:lnTo>
                <a:close/>
              </a:path>
            </a:pathLst>
          </a:custGeom>
          <a:blipFill>
            <a:blip r:embed="rId3"/>
            <a:stretch>
              <a:fillRect l="-4930" t="0" r="-72542" b="-26408"/>
            </a:stretch>
          </a:blipFill>
        </p:spPr>
      </p:sp>
      <p:sp>
        <p:nvSpPr>
          <p:cNvPr name="Freeform 25" id="25"/>
          <p:cNvSpPr/>
          <p:nvPr/>
        </p:nvSpPr>
        <p:spPr>
          <a:xfrm flipH="true" flipV="true" rot="-3395316">
            <a:off x="13289168" y="13996957"/>
            <a:ext cx="3285945" cy="4613373"/>
          </a:xfrm>
          <a:custGeom>
            <a:avLst/>
            <a:gdLst/>
            <a:ahLst/>
            <a:cxnLst/>
            <a:rect r="r" b="b" t="t" l="l"/>
            <a:pathLst>
              <a:path h="4613373" w="3285945">
                <a:moveTo>
                  <a:pt x="3285945" y="4613373"/>
                </a:moveTo>
                <a:lnTo>
                  <a:pt x="0" y="4613373"/>
                </a:lnTo>
                <a:lnTo>
                  <a:pt x="0" y="0"/>
                </a:lnTo>
                <a:lnTo>
                  <a:pt x="3285945" y="0"/>
                </a:lnTo>
                <a:lnTo>
                  <a:pt x="3285945" y="4613373"/>
                </a:lnTo>
                <a:close/>
              </a:path>
            </a:pathLst>
          </a:custGeom>
          <a:blipFill>
            <a:blip r:embed="rId3"/>
            <a:stretch>
              <a:fillRect l="-4930" t="0" r="-72542" b="-26408"/>
            </a:stretch>
          </a:blipFill>
        </p:spPr>
      </p:sp>
      <p:sp>
        <p:nvSpPr>
          <p:cNvPr name="Freeform 26" id="26"/>
          <p:cNvSpPr/>
          <p:nvPr/>
        </p:nvSpPr>
        <p:spPr>
          <a:xfrm flipH="true" flipV="true" rot="-6380395">
            <a:off x="39322180" y="-9328796"/>
            <a:ext cx="10099349" cy="26925721"/>
          </a:xfrm>
          <a:custGeom>
            <a:avLst/>
            <a:gdLst/>
            <a:ahLst/>
            <a:cxnLst/>
            <a:rect r="r" b="b" t="t" l="l"/>
            <a:pathLst>
              <a:path h="26925721" w="10099349">
                <a:moveTo>
                  <a:pt x="10099349" y="26925721"/>
                </a:moveTo>
                <a:lnTo>
                  <a:pt x="0" y="26925721"/>
                </a:lnTo>
                <a:lnTo>
                  <a:pt x="0" y="0"/>
                </a:lnTo>
                <a:lnTo>
                  <a:pt x="10099349" y="0"/>
                </a:lnTo>
                <a:lnTo>
                  <a:pt x="10099349" y="26925721"/>
                </a:lnTo>
                <a:close/>
              </a:path>
            </a:pathLst>
          </a:custGeom>
          <a:blipFill>
            <a:blip r:embed="rId3"/>
            <a:stretch>
              <a:fillRect l="0" t="0" r="-214402" b="-17926"/>
            </a:stretch>
          </a:blipFill>
        </p:spPr>
      </p:sp>
      <p:sp>
        <p:nvSpPr>
          <p:cNvPr name="Freeform 27" id="27"/>
          <p:cNvSpPr/>
          <p:nvPr/>
        </p:nvSpPr>
        <p:spPr>
          <a:xfrm flipH="true" flipV="true" rot="-7630778">
            <a:off x="35652135" y="-6101292"/>
            <a:ext cx="10099349" cy="24017205"/>
          </a:xfrm>
          <a:custGeom>
            <a:avLst/>
            <a:gdLst/>
            <a:ahLst/>
            <a:cxnLst/>
            <a:rect r="r" b="b" t="t" l="l"/>
            <a:pathLst>
              <a:path h="24017205" w="10099349">
                <a:moveTo>
                  <a:pt x="10099349" y="24017205"/>
                </a:moveTo>
                <a:lnTo>
                  <a:pt x="0" y="24017205"/>
                </a:lnTo>
                <a:lnTo>
                  <a:pt x="0" y="0"/>
                </a:lnTo>
                <a:lnTo>
                  <a:pt x="10099349" y="0"/>
                </a:lnTo>
                <a:lnTo>
                  <a:pt x="10099349" y="24017205"/>
                </a:lnTo>
                <a:close/>
              </a:path>
            </a:pathLst>
          </a:custGeom>
          <a:blipFill>
            <a:blip r:embed="rId3"/>
            <a:stretch>
              <a:fillRect l="0" t="0" r="-214402" b="-32207"/>
            </a:stretch>
          </a:blipFill>
        </p:spPr>
      </p:sp>
      <p:sp>
        <p:nvSpPr>
          <p:cNvPr name="TextBox 28" id="28"/>
          <p:cNvSpPr txBox="true"/>
          <p:nvPr/>
        </p:nvSpPr>
        <p:spPr>
          <a:xfrm rot="0">
            <a:off x="-3887100" y="6118812"/>
            <a:ext cx="58894874" cy="10184832"/>
          </a:xfrm>
          <a:prstGeom prst="rect">
            <a:avLst/>
          </a:prstGeom>
        </p:spPr>
        <p:txBody>
          <a:bodyPr anchor="t" rtlCol="false" tIns="0" lIns="0" bIns="0" rIns="0">
            <a:spAutoFit/>
          </a:bodyPr>
          <a:lstStyle/>
          <a:p>
            <a:pPr algn="ctr">
              <a:lnSpc>
                <a:spcPts val="67628"/>
              </a:lnSpc>
            </a:pPr>
            <a:r>
              <a:rPr lang="en-US" sz="48306">
                <a:solidFill>
                  <a:srgbClr val="582C83"/>
                </a:solidFill>
                <a:latin typeface="ZoojaPro"/>
                <a:ea typeface="ZoojaPro"/>
                <a:cs typeface="ZoojaPro"/>
                <a:sym typeface="ZoojaPro"/>
              </a:rPr>
              <a:t>Good Luck!</a:t>
            </a:r>
          </a:p>
        </p:txBody>
      </p:sp>
      <p:sp>
        <p:nvSpPr>
          <p:cNvPr name="Freeform 29" id="29"/>
          <p:cNvSpPr/>
          <p:nvPr/>
        </p:nvSpPr>
        <p:spPr>
          <a:xfrm flipH="false" flipV="false" rot="0">
            <a:off x="18432456" y="13414976"/>
            <a:ext cx="12877302" cy="13966344"/>
          </a:xfrm>
          <a:custGeom>
            <a:avLst/>
            <a:gdLst/>
            <a:ahLst/>
            <a:cxnLst/>
            <a:rect r="r" b="b" t="t" l="l"/>
            <a:pathLst>
              <a:path h="13966344" w="12877302">
                <a:moveTo>
                  <a:pt x="0" y="0"/>
                </a:moveTo>
                <a:lnTo>
                  <a:pt x="12877301" y="0"/>
                </a:lnTo>
                <a:lnTo>
                  <a:pt x="12877301" y="13966344"/>
                </a:lnTo>
                <a:lnTo>
                  <a:pt x="0" y="13966344"/>
                </a:lnTo>
                <a:lnTo>
                  <a:pt x="0" y="0"/>
                </a:lnTo>
                <a:close/>
              </a:path>
            </a:pathLst>
          </a:custGeom>
          <a:blipFill>
            <a:blip r:embed="rId4"/>
            <a:stretch>
              <a:fillRect l="0" t="0" r="0" b="0"/>
            </a:stretch>
          </a:blipFill>
        </p:spPr>
      </p:sp>
      <p:sp>
        <p:nvSpPr>
          <p:cNvPr name="Freeform 30" id="30"/>
          <p:cNvSpPr/>
          <p:nvPr/>
        </p:nvSpPr>
        <p:spPr>
          <a:xfrm flipH="false" flipV="false" rot="0">
            <a:off x="36433412" y="18026391"/>
            <a:ext cx="12983654" cy="12983654"/>
          </a:xfrm>
          <a:custGeom>
            <a:avLst/>
            <a:gdLst/>
            <a:ahLst/>
            <a:cxnLst/>
            <a:rect r="r" b="b" t="t" l="l"/>
            <a:pathLst>
              <a:path h="12983654" w="12983654">
                <a:moveTo>
                  <a:pt x="0" y="0"/>
                </a:moveTo>
                <a:lnTo>
                  <a:pt x="12983653" y="0"/>
                </a:lnTo>
                <a:lnTo>
                  <a:pt x="12983653" y="12983654"/>
                </a:lnTo>
                <a:lnTo>
                  <a:pt x="0" y="12983654"/>
                </a:lnTo>
                <a:lnTo>
                  <a:pt x="0" y="0"/>
                </a:lnTo>
                <a:close/>
              </a:path>
            </a:pathLst>
          </a:custGeom>
          <a:blipFill>
            <a:blip r:embed="rId5"/>
            <a:stretch>
              <a:fillRect l="0" t="0" r="0" b="0"/>
            </a:stretch>
          </a:blipFill>
        </p:spPr>
      </p:sp>
      <p:sp>
        <p:nvSpPr>
          <p:cNvPr name="TextBox 31" id="31"/>
          <p:cNvSpPr txBox="true"/>
          <p:nvPr/>
        </p:nvSpPr>
        <p:spPr>
          <a:xfrm rot="0">
            <a:off x="4122948" y="3772973"/>
            <a:ext cx="41496317" cy="3233881"/>
          </a:xfrm>
          <a:prstGeom prst="rect">
            <a:avLst/>
          </a:prstGeom>
        </p:spPr>
        <p:txBody>
          <a:bodyPr anchor="t" rtlCol="false" tIns="0" lIns="0" bIns="0" rIns="0">
            <a:spAutoFit/>
          </a:bodyPr>
          <a:lstStyle/>
          <a:p>
            <a:pPr algn="ctr">
              <a:lnSpc>
                <a:spcPts val="13179"/>
              </a:lnSpc>
            </a:pPr>
            <a:r>
              <a:rPr lang="en-US" sz="9413">
                <a:solidFill>
                  <a:srgbClr val="582C83"/>
                </a:solidFill>
                <a:latin typeface="Montserrat"/>
                <a:ea typeface="Montserrat"/>
                <a:cs typeface="Montserrat"/>
                <a:sym typeface="Montserrat"/>
              </a:rPr>
              <a:t>Extra support: </a:t>
            </a:r>
            <a:r>
              <a:rPr lang="en-US" sz="9413" b="true">
                <a:solidFill>
                  <a:srgbClr val="582C83"/>
                </a:solidFill>
                <a:latin typeface="Montserrat Bold"/>
                <a:ea typeface="Montserrat Bold"/>
                <a:cs typeface="Montserrat Bold"/>
                <a:sym typeface="Montserrat Bold"/>
              </a:rPr>
              <a:t>willow.org.uk/streaming</a:t>
            </a:r>
          </a:p>
          <a:p>
            <a:pPr algn="ctr">
              <a:lnSpc>
                <a:spcPts val="13179"/>
              </a:lnSpc>
            </a:pPr>
            <a:r>
              <a:rPr lang="en-US" sz="9413">
                <a:solidFill>
                  <a:srgbClr val="582C83"/>
                </a:solidFill>
                <a:latin typeface="Montserrat"/>
                <a:ea typeface="Montserrat"/>
                <a:cs typeface="Montserrat"/>
                <a:sym typeface="Montserrat"/>
              </a:rPr>
              <a:t>Get in touch: </a:t>
            </a:r>
            <a:r>
              <a:rPr lang="en-US" b="true" sz="9413">
                <a:solidFill>
                  <a:srgbClr val="582C83"/>
                </a:solidFill>
                <a:latin typeface="Montserrat Bold"/>
                <a:ea typeface="Montserrat Bold"/>
                <a:cs typeface="Montserrat Bold"/>
                <a:sym typeface="Montserrat Bold"/>
                <a:hlinkClick r:id="rId6" tooltip="mailto:robson.oreardon@willowfoundation.org.uk"/>
              </a:rPr>
              <a:t>robson.oreardon@willowfoundation.org.uk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DAGwysAJQ18</dc:identifier>
  <dcterms:modified xsi:type="dcterms:W3CDTF">2011-08-01T06:04:30Z</dcterms:modified>
  <cp:revision>1</cp:revision>
  <dc:title>Stream for Willow Toolkit</dc:title>
</cp:coreProperties>
</file>